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94" r:id="rId3"/>
    <p:sldId id="273" r:id="rId4"/>
    <p:sldId id="277" r:id="rId5"/>
    <p:sldId id="278" r:id="rId6"/>
    <p:sldId id="274" r:id="rId7"/>
    <p:sldId id="275" r:id="rId8"/>
    <p:sldId id="279" r:id="rId9"/>
    <p:sldId id="263" r:id="rId10"/>
    <p:sldId id="283" r:id="rId11"/>
    <p:sldId id="272" r:id="rId12"/>
    <p:sldId id="265" r:id="rId13"/>
    <p:sldId id="281" r:id="rId14"/>
    <p:sldId id="284" r:id="rId15"/>
    <p:sldId id="286" r:id="rId16"/>
    <p:sldId id="285" r:id="rId17"/>
    <p:sldId id="287" r:id="rId18"/>
    <p:sldId id="289" r:id="rId19"/>
    <p:sldId id="295" r:id="rId20"/>
    <p:sldId id="290" r:id="rId21"/>
    <p:sldId id="291" r:id="rId22"/>
    <p:sldId id="292" r:id="rId23"/>
    <p:sldId id="293" r:id="rId24"/>
    <p:sldId id="271" r:id="rId25"/>
  </p:sldIdLst>
  <p:sldSz cx="9144000" cy="6858000" type="screen4x3"/>
  <p:notesSz cx="6858000" cy="9144000"/>
  <p:custDataLst>
    <p:tags r:id="rId26"/>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145" algn="l" rtl="0" fontAlgn="base">
      <a:spcBef>
        <a:spcPct val="0"/>
      </a:spcBef>
      <a:spcAft>
        <a:spcPct val="0"/>
      </a:spcAft>
      <a:defRPr kern="1200">
        <a:solidFill>
          <a:schemeClr val="tx1"/>
        </a:solidFill>
        <a:latin typeface="Calibri" pitchFamily="34" charset="0"/>
        <a:ea typeface="+mn-ea"/>
        <a:cs typeface="Arial" charset="0"/>
      </a:defRPr>
    </a:lvl2pPr>
    <a:lvl3pPr marL="914290" algn="l" rtl="0" fontAlgn="base">
      <a:spcBef>
        <a:spcPct val="0"/>
      </a:spcBef>
      <a:spcAft>
        <a:spcPct val="0"/>
      </a:spcAft>
      <a:defRPr kern="1200">
        <a:solidFill>
          <a:schemeClr val="tx1"/>
        </a:solidFill>
        <a:latin typeface="Calibri" pitchFamily="34" charset="0"/>
        <a:ea typeface="+mn-ea"/>
        <a:cs typeface="Arial" charset="0"/>
      </a:defRPr>
    </a:lvl3pPr>
    <a:lvl4pPr marL="1371435" algn="l" rtl="0" fontAlgn="base">
      <a:spcBef>
        <a:spcPct val="0"/>
      </a:spcBef>
      <a:spcAft>
        <a:spcPct val="0"/>
      </a:spcAft>
      <a:defRPr kern="1200">
        <a:solidFill>
          <a:schemeClr val="tx1"/>
        </a:solidFill>
        <a:latin typeface="Calibri" pitchFamily="34" charset="0"/>
        <a:ea typeface="+mn-ea"/>
        <a:cs typeface="Arial" charset="0"/>
      </a:defRPr>
    </a:lvl4pPr>
    <a:lvl5pPr marL="1828581" algn="l" rtl="0" fontAlgn="base">
      <a:spcBef>
        <a:spcPct val="0"/>
      </a:spcBef>
      <a:spcAft>
        <a:spcPct val="0"/>
      </a:spcAft>
      <a:defRPr kern="1200">
        <a:solidFill>
          <a:schemeClr val="tx1"/>
        </a:solidFill>
        <a:latin typeface="Calibri" pitchFamily="34" charset="0"/>
        <a:ea typeface="+mn-ea"/>
        <a:cs typeface="Arial" charset="0"/>
      </a:defRPr>
    </a:lvl5pPr>
    <a:lvl6pPr marL="2285726" algn="l" defTabSz="914290" rtl="0" eaLnBrk="1" latinLnBrk="0" hangingPunct="1">
      <a:defRPr kern="1200">
        <a:solidFill>
          <a:schemeClr val="tx1"/>
        </a:solidFill>
        <a:latin typeface="Calibri" pitchFamily="34" charset="0"/>
        <a:ea typeface="+mn-ea"/>
        <a:cs typeface="Arial" charset="0"/>
      </a:defRPr>
    </a:lvl6pPr>
    <a:lvl7pPr marL="2742871" algn="l" defTabSz="914290" rtl="0" eaLnBrk="1" latinLnBrk="0" hangingPunct="1">
      <a:defRPr kern="1200">
        <a:solidFill>
          <a:schemeClr val="tx1"/>
        </a:solidFill>
        <a:latin typeface="Calibri" pitchFamily="34" charset="0"/>
        <a:ea typeface="+mn-ea"/>
        <a:cs typeface="Arial" charset="0"/>
      </a:defRPr>
    </a:lvl7pPr>
    <a:lvl8pPr marL="3200016" algn="l" defTabSz="914290" rtl="0" eaLnBrk="1" latinLnBrk="0" hangingPunct="1">
      <a:defRPr kern="1200">
        <a:solidFill>
          <a:schemeClr val="tx1"/>
        </a:solidFill>
        <a:latin typeface="Calibri" pitchFamily="34" charset="0"/>
        <a:ea typeface="+mn-ea"/>
        <a:cs typeface="Arial" charset="0"/>
      </a:defRPr>
    </a:lvl8pPr>
    <a:lvl9pPr marL="3657161" algn="l" defTabSz="91429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A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96"/>
      </p:cViewPr>
      <p:guideLst>
        <p:guide orient="horz" pos="2160"/>
        <p:guide pos="2880"/>
      </p:guideLst>
    </p:cSldViewPr>
  </p:slideViewPr>
  <p:notesTextViewPr>
    <p:cViewPr>
      <p:scale>
        <a:sx n="1" d="1"/>
        <a:sy n="1" d="1"/>
      </p:scale>
      <p:origin x="0" y="0"/>
    </p:cViewPr>
  </p:notesTextViewPr>
  <p:sorterViewPr>
    <p:cViewPr>
      <p:scale>
        <a:sx n="100" d="100"/>
        <a:sy n="100" d="100"/>
      </p:scale>
      <p:origin x="0" y="6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27" y="0"/>
            <a:ext cx="37099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6"/>
            <a:ext cx="7772400" cy="1470026"/>
          </a:xfrm>
        </p:spPr>
        <p:txBody>
          <a:bodyPr/>
          <a:lstStyle>
            <a:lvl1pPr>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i="1">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35857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1" y="609601"/>
            <a:ext cx="8191500" cy="888923"/>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52601"/>
            <a:ext cx="8229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958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28716"/>
            <a:ext cx="2057400" cy="559744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28716"/>
            <a:ext cx="5943600" cy="55974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98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965" y="762001"/>
            <a:ext cx="8253835" cy="73183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76401"/>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819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265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1"/>
            <a:ext cx="8305800" cy="88892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1"/>
            <a:ext cx="39624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36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6449" y="685799"/>
            <a:ext cx="8220352" cy="816446"/>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2" y="1600201"/>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2" y="228600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3905" y="1600201"/>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28600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420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1"/>
            <a:ext cx="8077200" cy="88892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98727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05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48000" cy="9144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657600" y="609600"/>
            <a:ext cx="5029200" cy="56820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676402"/>
            <a:ext cx="3048000" cy="4648199"/>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Tree>
    <p:extLst>
      <p:ext uri="{BB962C8B-B14F-4D97-AF65-F5344CB8AC3E}">
        <p14:creationId xmlns:p14="http://schemas.microsoft.com/office/powerpoint/2010/main" val="241482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05001" y="761999"/>
            <a:ext cx="5373688" cy="3965576"/>
          </a:xfrm>
        </p:spPr>
        <p:txBody>
          <a:bodyPr rtlCol="0">
            <a:normAutofit/>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Tree>
    <p:extLst>
      <p:ext uri="{BB962C8B-B14F-4D97-AF65-F5344CB8AC3E}">
        <p14:creationId xmlns:p14="http://schemas.microsoft.com/office/powerpoint/2010/main" val="365527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02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6449786"/>
            <a:ext cx="9144000" cy="41138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0" name="Picture 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9" y="0"/>
            <a:ext cx="9165328" cy="89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Title Placeholder 1"/>
          <p:cNvSpPr>
            <a:spLocks noGrp="1"/>
          </p:cNvSpPr>
          <p:nvPr>
            <p:ph type="title"/>
          </p:nvPr>
        </p:nvSpPr>
        <p:spPr bwMode="auto">
          <a:xfrm>
            <a:off x="1669144" y="118978"/>
            <a:ext cx="7474857" cy="58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endParaRPr lang="en-US" altLang="en-US" dirty="0" smtClean="0"/>
          </a:p>
        </p:txBody>
      </p:sp>
      <p:sp>
        <p:nvSpPr>
          <p:cNvPr id="9" name="TextBox 8"/>
          <p:cNvSpPr txBox="1">
            <a:spLocks noChangeArrowheads="1"/>
          </p:cNvSpPr>
          <p:nvPr userDrawn="1"/>
        </p:nvSpPr>
        <p:spPr bwMode="auto">
          <a:xfrm>
            <a:off x="32788" y="6542671"/>
            <a:ext cx="2225208"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900" dirty="0" smtClean="0">
                <a:solidFill>
                  <a:schemeClr val="tx2"/>
                </a:solidFill>
                <a:latin typeface="Arial" charset="0"/>
              </a:rPr>
              <a:t>http://isocial-itn.eu</a:t>
            </a:r>
            <a:r>
              <a:rPr lang="en-US" altLang="en-US" sz="1200" dirty="0" smtClean="0">
                <a:solidFill>
                  <a:schemeClr val="tx2"/>
                </a:solidFill>
                <a:latin typeface="Arial" charset="0"/>
              </a:rPr>
              <a:t>/</a:t>
            </a:r>
          </a:p>
        </p:txBody>
      </p:sp>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098" y="1"/>
            <a:ext cx="1812697" cy="568271"/>
          </a:xfrm>
          <a:prstGeom prst="rect">
            <a:avLst/>
          </a:prstGeom>
        </p:spPr>
      </p:pic>
      <p:pic>
        <p:nvPicPr>
          <p:cNvPr id="1034" name="Picture 10"/>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470728" y="6452960"/>
            <a:ext cx="1673273" cy="40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userDrawn="1"/>
        </p:nvSpPr>
        <p:spPr>
          <a:xfrm>
            <a:off x="2738615" y="6492795"/>
            <a:ext cx="4010528" cy="389109"/>
          </a:xfrm>
          <a:prstGeom prst="rect">
            <a:avLst/>
          </a:prstGeom>
        </p:spPr>
        <p:txBody>
          <a:bodyPr wrap="square" lIns="65306" tIns="32653" rIns="65306" bIns="32653">
            <a:spAutoFit/>
          </a:bodyPr>
          <a:lstStyle/>
          <a:p>
            <a:r>
              <a:rPr lang="en-US" sz="700" kern="1200" dirty="0" smtClean="0">
                <a:solidFill>
                  <a:schemeClr val="tx2"/>
                </a:solidFill>
                <a:latin typeface="Arial" charset="0"/>
                <a:ea typeface="+mn-ea"/>
                <a:cs typeface="Arial" charset="0"/>
              </a:rPr>
              <a:t>This project has received funding from the People </a:t>
            </a:r>
            <a:r>
              <a:rPr lang="en-US" sz="700" kern="1200" dirty="0" err="1" smtClean="0">
                <a:solidFill>
                  <a:schemeClr val="tx2"/>
                </a:solidFill>
                <a:latin typeface="Arial" charset="0"/>
                <a:ea typeface="+mn-ea"/>
                <a:cs typeface="Arial" charset="0"/>
              </a:rPr>
              <a:t>Programme</a:t>
            </a:r>
            <a:r>
              <a:rPr lang="en-US" sz="700" kern="1200" dirty="0" smtClean="0">
                <a:solidFill>
                  <a:schemeClr val="tx2"/>
                </a:solidFill>
                <a:latin typeface="Arial" charset="0"/>
                <a:ea typeface="+mn-ea"/>
                <a:cs typeface="Arial" charset="0"/>
              </a:rPr>
              <a:t> (Marie Curie Actions) of the  European Union's Seventh Framework </a:t>
            </a:r>
            <a:r>
              <a:rPr lang="en-US" sz="700" kern="1200" dirty="0" err="1" smtClean="0">
                <a:solidFill>
                  <a:schemeClr val="tx2"/>
                </a:solidFill>
                <a:latin typeface="Arial" charset="0"/>
                <a:ea typeface="+mn-ea"/>
                <a:cs typeface="Arial" charset="0"/>
              </a:rPr>
              <a:t>Programme</a:t>
            </a:r>
            <a:r>
              <a:rPr lang="en-US" sz="700" kern="1200" dirty="0" smtClean="0">
                <a:solidFill>
                  <a:schemeClr val="tx2"/>
                </a:solidFill>
                <a:latin typeface="Arial" charset="0"/>
                <a:ea typeface="+mn-ea"/>
                <a:cs typeface="Arial" charset="0"/>
              </a:rPr>
              <a:t> FP7/2007-2013 under grant agreement n° 316808</a:t>
            </a:r>
            <a:endParaRPr lang="en-US" sz="700" kern="1200" dirty="0">
              <a:solidFill>
                <a:schemeClr val="tx2"/>
              </a:solidFill>
              <a:latin typeface="Arial" charset="0"/>
              <a:ea typeface="+mn-ea"/>
              <a:cs typeface="Arial" charset="0"/>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1" fontAlgn="base" hangingPunct="1">
        <a:spcBef>
          <a:spcPct val="0"/>
        </a:spcBef>
        <a:spcAft>
          <a:spcPct val="0"/>
        </a:spcAft>
        <a:defRPr sz="2600" b="0" i="0" u="none" kern="1200">
          <a:solidFill>
            <a:schemeClr val="tx2"/>
          </a:solidFill>
          <a:latin typeface="+mn-lt"/>
          <a:ea typeface="+mj-ea"/>
          <a:cs typeface="Arial" panose="020B0604020202020204"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145" algn="ctr" rtl="0" eaLnBrk="1" fontAlgn="base" hangingPunct="1">
        <a:spcBef>
          <a:spcPct val="0"/>
        </a:spcBef>
        <a:spcAft>
          <a:spcPct val="0"/>
        </a:spcAft>
        <a:defRPr sz="3600">
          <a:solidFill>
            <a:schemeClr val="tx2"/>
          </a:solidFill>
          <a:latin typeface="Arial" charset="0"/>
          <a:cs typeface="Arial" charset="0"/>
        </a:defRPr>
      </a:lvl6pPr>
      <a:lvl7pPr marL="914290" algn="ctr" rtl="0" eaLnBrk="1" fontAlgn="base" hangingPunct="1">
        <a:spcBef>
          <a:spcPct val="0"/>
        </a:spcBef>
        <a:spcAft>
          <a:spcPct val="0"/>
        </a:spcAft>
        <a:defRPr sz="3600">
          <a:solidFill>
            <a:schemeClr val="tx2"/>
          </a:solidFill>
          <a:latin typeface="Arial" charset="0"/>
          <a:cs typeface="Arial" charset="0"/>
        </a:defRPr>
      </a:lvl7pPr>
      <a:lvl8pPr marL="1371435" algn="ctr" rtl="0" eaLnBrk="1" fontAlgn="base" hangingPunct="1">
        <a:spcBef>
          <a:spcPct val="0"/>
        </a:spcBef>
        <a:spcAft>
          <a:spcPct val="0"/>
        </a:spcAft>
        <a:defRPr sz="3600">
          <a:solidFill>
            <a:schemeClr val="tx2"/>
          </a:solidFill>
          <a:latin typeface="Arial" charset="0"/>
          <a:cs typeface="Arial" charset="0"/>
        </a:defRPr>
      </a:lvl8pPr>
      <a:lvl9pPr marL="1828581" algn="ctr" rtl="0" eaLnBrk="1" fontAlgn="base" hangingPunct="1">
        <a:spcBef>
          <a:spcPct val="0"/>
        </a:spcBef>
        <a:spcAft>
          <a:spcPct val="0"/>
        </a:spcAft>
        <a:defRPr sz="3600">
          <a:solidFill>
            <a:schemeClr val="tx2"/>
          </a:solidFill>
          <a:latin typeface="Arial" charset="0"/>
          <a:cs typeface="Arial" charset="0"/>
        </a:defRPr>
      </a:lvl9pPr>
    </p:titleStyle>
    <p:body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3.m4a"/><Relationship Id="rId7" Type="http://schemas.openxmlformats.org/officeDocument/2006/relationships/image" Target="../media/image25.png"/><Relationship Id="rId12"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slideLayout" Target="../slideLayouts/slideLayout6.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5.m4a"/><Relationship Id="rId7" Type="http://schemas.openxmlformats.org/officeDocument/2006/relationships/image" Target="../media/image27.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7.png"/><Relationship Id="rId4" Type="http://schemas.openxmlformats.org/officeDocument/2006/relationships/slideLayout" Target="../slideLayouts/slideLayout6.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7.m4a"/><Relationship Id="rId7" Type="http://schemas.openxmlformats.org/officeDocument/2006/relationships/image" Target="../media/image25.png"/><Relationship Id="rId12" Type="http://schemas.openxmlformats.org/officeDocument/2006/relationships/image" Target="../media/image7.png"/><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slideLayout" Target="../slideLayouts/slideLayout6.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8.m4a"/><Relationship Id="rId7" Type="http://schemas.openxmlformats.org/officeDocument/2006/relationships/image" Target="../media/image25.png"/><Relationship Id="rId12" Type="http://schemas.openxmlformats.org/officeDocument/2006/relationships/image" Target="../media/image7.png"/><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slideLayout" Target="../slideLayouts/slideLayout6.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30.jpe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152400"/>
            <a:ext cx="4572000" cy="517451"/>
          </a:xfrm>
        </p:spPr>
        <p:txBody>
          <a:bodyPr/>
          <a:lstStyle/>
          <a:p>
            <a:pPr algn="r"/>
            <a:r>
              <a:rPr lang="en-US" sz="1400" dirty="0" smtClean="0"/>
              <a:t>Do not reinvent the wheel, try to find new applications for it</a:t>
            </a:r>
            <a:endParaRPr lang="en-US" sz="1400" dirty="0"/>
          </a:p>
        </p:txBody>
      </p:sp>
      <p:sp>
        <p:nvSpPr>
          <p:cNvPr id="25" name="Title 1"/>
          <p:cNvSpPr txBox="1">
            <a:spLocks/>
          </p:cNvSpPr>
          <p:nvPr/>
        </p:nvSpPr>
        <p:spPr bwMode="auto">
          <a:xfrm>
            <a:off x="679862" y="2362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lvl1pPr algn="ctr" rtl="0" eaLnBrk="1" fontAlgn="base" hangingPunct="1">
              <a:spcBef>
                <a:spcPct val="0"/>
              </a:spcBef>
              <a:spcAft>
                <a:spcPct val="0"/>
              </a:spcAft>
              <a:defRPr sz="2600" b="0" i="0" u="none" kern="1200">
                <a:solidFill>
                  <a:schemeClr val="tx2"/>
                </a:solidFill>
                <a:latin typeface="+mn-lt"/>
                <a:ea typeface="+mj-ea"/>
                <a:cs typeface="Arial" panose="020B0604020202020204"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145" algn="ctr" rtl="0" eaLnBrk="1" fontAlgn="base" hangingPunct="1">
              <a:spcBef>
                <a:spcPct val="0"/>
              </a:spcBef>
              <a:spcAft>
                <a:spcPct val="0"/>
              </a:spcAft>
              <a:defRPr sz="3600">
                <a:solidFill>
                  <a:schemeClr val="tx2"/>
                </a:solidFill>
                <a:latin typeface="Arial" charset="0"/>
                <a:cs typeface="Arial" charset="0"/>
              </a:defRPr>
            </a:lvl6pPr>
            <a:lvl7pPr marL="914290" algn="ctr" rtl="0" eaLnBrk="1" fontAlgn="base" hangingPunct="1">
              <a:spcBef>
                <a:spcPct val="0"/>
              </a:spcBef>
              <a:spcAft>
                <a:spcPct val="0"/>
              </a:spcAft>
              <a:defRPr sz="3600">
                <a:solidFill>
                  <a:schemeClr val="tx2"/>
                </a:solidFill>
                <a:latin typeface="Arial" charset="0"/>
                <a:cs typeface="Arial" charset="0"/>
              </a:defRPr>
            </a:lvl7pPr>
            <a:lvl8pPr marL="1371435" algn="ctr" rtl="0" eaLnBrk="1" fontAlgn="base" hangingPunct="1">
              <a:spcBef>
                <a:spcPct val="0"/>
              </a:spcBef>
              <a:spcAft>
                <a:spcPct val="0"/>
              </a:spcAft>
              <a:defRPr sz="3600">
                <a:solidFill>
                  <a:schemeClr val="tx2"/>
                </a:solidFill>
                <a:latin typeface="Arial" charset="0"/>
                <a:cs typeface="Arial" charset="0"/>
              </a:defRPr>
            </a:lvl8pPr>
            <a:lvl9pPr marL="1828581" algn="ctr" rtl="0" eaLnBrk="1" fontAlgn="base" hangingPunct="1">
              <a:spcBef>
                <a:spcPct val="0"/>
              </a:spcBef>
              <a:spcAft>
                <a:spcPct val="0"/>
              </a:spcAft>
              <a:defRPr sz="3600">
                <a:solidFill>
                  <a:schemeClr val="tx2"/>
                </a:solidFill>
                <a:latin typeface="Arial" charset="0"/>
                <a:cs typeface="Arial" charset="0"/>
              </a:defRPr>
            </a:lvl9pPr>
          </a:lstStyle>
          <a:p>
            <a:r>
              <a:rPr lang="en-US" sz="3200" b="1" dirty="0" smtClean="0"/>
              <a:t>Label-based Access Control for More Flexible Privacy Setting and Options for OSN Users</a:t>
            </a:r>
            <a:endParaRPr lang="en-US" sz="3200" b="1" dirty="0"/>
          </a:p>
        </p:txBody>
      </p:sp>
      <p:sp>
        <p:nvSpPr>
          <p:cNvPr id="26" name="Subtitle 2"/>
          <p:cNvSpPr txBox="1">
            <a:spLocks/>
          </p:cNvSpPr>
          <p:nvPr/>
        </p:nvSpPr>
        <p:spPr>
          <a:xfrm>
            <a:off x="1365662" y="4343400"/>
            <a:ext cx="6400800" cy="1524000"/>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000" b="1" dirty="0" smtClean="0">
                <a:solidFill>
                  <a:schemeClr val="accent6">
                    <a:lumMod val="75000"/>
                  </a:schemeClr>
                </a:solidFill>
                <a:latin typeface="+mn-lt"/>
              </a:rPr>
              <a:t>Presented by: </a:t>
            </a:r>
            <a:r>
              <a:rPr lang="en-US" sz="2000" dirty="0" smtClean="0">
                <a:solidFill>
                  <a:schemeClr val="accent6">
                    <a:lumMod val="75000"/>
                  </a:schemeClr>
                </a:solidFill>
                <a:latin typeface="+mn-lt"/>
              </a:rPr>
              <a:t>Leila </a:t>
            </a:r>
            <a:r>
              <a:rPr lang="en-US" sz="2000" dirty="0" err="1" smtClean="0">
                <a:solidFill>
                  <a:schemeClr val="accent6">
                    <a:lumMod val="75000"/>
                  </a:schemeClr>
                </a:solidFill>
                <a:latin typeface="+mn-lt"/>
              </a:rPr>
              <a:t>Bahri</a:t>
            </a:r>
            <a:endParaRPr lang="en-US" sz="2000" dirty="0" smtClean="0">
              <a:solidFill>
                <a:schemeClr val="accent6">
                  <a:lumMod val="75000"/>
                </a:schemeClr>
              </a:solidFill>
              <a:latin typeface="+mn-lt"/>
            </a:endParaRPr>
          </a:p>
          <a:p>
            <a:pPr marL="0" indent="0" algn="ctr">
              <a:spcBef>
                <a:spcPts val="0"/>
              </a:spcBef>
              <a:buNone/>
            </a:pPr>
            <a:r>
              <a:rPr lang="en-US" sz="2000" b="1" dirty="0" smtClean="0">
                <a:solidFill>
                  <a:schemeClr val="accent6">
                    <a:lumMod val="75000"/>
                  </a:schemeClr>
                </a:solidFill>
                <a:latin typeface="+mn-lt"/>
              </a:rPr>
              <a:t>Affiliation: </a:t>
            </a:r>
            <a:r>
              <a:rPr lang="en-US" sz="2000" dirty="0" err="1" smtClean="0">
                <a:solidFill>
                  <a:schemeClr val="accent6">
                    <a:lumMod val="75000"/>
                  </a:schemeClr>
                </a:solidFill>
                <a:latin typeface="+mn-lt"/>
              </a:rPr>
              <a:t>Insubria</a:t>
            </a:r>
            <a:r>
              <a:rPr lang="en-US" sz="2000" dirty="0" smtClean="0">
                <a:solidFill>
                  <a:schemeClr val="accent6">
                    <a:lumMod val="75000"/>
                  </a:schemeClr>
                </a:solidFill>
                <a:latin typeface="+mn-lt"/>
              </a:rPr>
              <a:t> University</a:t>
            </a:r>
          </a:p>
          <a:p>
            <a:pPr marL="0" indent="0" algn="ctr">
              <a:spcBef>
                <a:spcPts val="0"/>
              </a:spcBef>
              <a:buNone/>
            </a:pPr>
            <a:r>
              <a:rPr lang="en-US" sz="1800" i="1" dirty="0" err="1" smtClean="0">
                <a:solidFill>
                  <a:schemeClr val="accent6">
                    <a:lumMod val="75000"/>
                  </a:schemeClr>
                </a:solidFill>
                <a:latin typeface="+mn-lt"/>
              </a:rPr>
              <a:t>iSocial</a:t>
            </a:r>
            <a:r>
              <a:rPr lang="en-US" sz="1800" i="1" dirty="0" smtClean="0">
                <a:solidFill>
                  <a:schemeClr val="accent6">
                    <a:lumMod val="75000"/>
                  </a:schemeClr>
                </a:solidFill>
                <a:latin typeface="+mn-lt"/>
              </a:rPr>
              <a:t> periodic meeting </a:t>
            </a:r>
          </a:p>
          <a:p>
            <a:pPr marL="0" indent="0" algn="ctr">
              <a:spcBef>
                <a:spcPts val="0"/>
              </a:spcBef>
              <a:buNone/>
            </a:pPr>
            <a:r>
              <a:rPr lang="en-US" sz="1800" i="1" dirty="0" smtClean="0">
                <a:solidFill>
                  <a:schemeClr val="accent6">
                    <a:lumMod val="75000"/>
                  </a:schemeClr>
                </a:solidFill>
                <a:latin typeface="+mn-lt"/>
              </a:rPr>
              <a:t>Milan</a:t>
            </a:r>
          </a:p>
          <a:p>
            <a:pPr marL="0" indent="0" algn="ctr">
              <a:spcBef>
                <a:spcPts val="0"/>
              </a:spcBef>
              <a:buNone/>
            </a:pPr>
            <a:r>
              <a:rPr lang="en-US" sz="1800" i="1" dirty="0" smtClean="0">
                <a:solidFill>
                  <a:schemeClr val="accent6">
                    <a:lumMod val="75000"/>
                  </a:schemeClr>
                </a:solidFill>
                <a:latin typeface="+mn-lt"/>
              </a:rPr>
              <a:t>January 2016</a:t>
            </a:r>
            <a:endParaRPr lang="en-US" sz="1800" i="1" dirty="0">
              <a:solidFill>
                <a:schemeClr val="accent6">
                  <a:lumMod val="75000"/>
                </a:schemeClr>
              </a:solidFill>
              <a:latin typeface="+mn-lt"/>
            </a:endParaRPr>
          </a:p>
        </p:txBody>
      </p:sp>
      <p:pic>
        <p:nvPicPr>
          <p:cNvPr id="4" name="Picture 2" descr="http://www4.uninsubria.it/contents/instance3/images/logo_insubria_bi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228599"/>
            <a:ext cx="6858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2189777"/>
      </p:ext>
    </p:extLst>
  </p:cSld>
  <p:clrMapOvr>
    <a:masterClrMapping/>
  </p:clrMapOvr>
  <mc:AlternateContent xmlns:mc="http://schemas.openxmlformats.org/markup-compatibility/2006">
    <mc:Choice xmlns:p14="http://schemas.microsoft.com/office/powerpoint/2010/main" Requires="p14">
      <p:transition spd="slow" p14:dur="2000" advTm="85373"/>
    </mc:Choice>
    <mc:Fallback>
      <p:transition spd="slow" advTm="8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LBAC for OSNs - Challenges </a:t>
            </a:r>
            <a:endParaRPr lang="en-US" dirty="0"/>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a:solidFill>
                  <a:schemeClr val="tx2">
                    <a:lumMod val="75000"/>
                  </a:schemeClr>
                </a:solidFill>
              </a:rPr>
              <a:t>In OSNs,</a:t>
            </a:r>
          </a:p>
          <a:p>
            <a:pPr lvl="1"/>
            <a:r>
              <a:rPr lang="en-US" sz="2800" dirty="0">
                <a:solidFill>
                  <a:schemeClr val="tx2">
                    <a:lumMod val="75000"/>
                  </a:schemeClr>
                </a:solidFill>
              </a:rPr>
              <a:t>there is not only </a:t>
            </a:r>
            <a:r>
              <a:rPr lang="en-US" sz="2800" i="1" dirty="0">
                <a:solidFill>
                  <a:schemeClr val="tx2">
                    <a:lumMod val="75000"/>
                  </a:schemeClr>
                </a:solidFill>
              </a:rPr>
              <a:t>read</a:t>
            </a:r>
            <a:r>
              <a:rPr lang="en-US" sz="2800" dirty="0">
                <a:solidFill>
                  <a:schemeClr val="tx2">
                    <a:lumMod val="75000"/>
                  </a:schemeClr>
                </a:solidFill>
              </a:rPr>
              <a:t> and </a:t>
            </a:r>
            <a:r>
              <a:rPr lang="en-US" sz="2800" i="1" dirty="0">
                <a:solidFill>
                  <a:schemeClr val="tx2">
                    <a:lumMod val="75000"/>
                  </a:schemeClr>
                </a:solidFill>
              </a:rPr>
              <a:t>write! –</a:t>
            </a:r>
            <a:r>
              <a:rPr lang="en-US" sz="2800" dirty="0">
                <a:solidFill>
                  <a:schemeClr val="tx2">
                    <a:lumMod val="75000"/>
                  </a:schemeClr>
                </a:solidFill>
              </a:rPr>
              <a:t> </a:t>
            </a:r>
            <a:r>
              <a:rPr lang="en-US" sz="2800" dirty="0" smtClean="0">
                <a:solidFill>
                  <a:schemeClr val="tx2">
                    <a:lumMod val="75000"/>
                  </a:schemeClr>
                </a:solidFill>
              </a:rPr>
              <a:t> </a:t>
            </a:r>
            <a:r>
              <a:rPr lang="en-US" sz="2800" i="1" dirty="0" smtClean="0">
                <a:solidFill>
                  <a:schemeClr val="tx2">
                    <a:lumMod val="75000"/>
                  </a:schemeClr>
                </a:solidFill>
              </a:rPr>
              <a:t>there </a:t>
            </a:r>
            <a:r>
              <a:rPr lang="en-US" sz="2800" i="1" dirty="0">
                <a:solidFill>
                  <a:schemeClr val="tx2">
                    <a:lumMod val="75000"/>
                  </a:schemeClr>
                </a:solidFill>
              </a:rPr>
              <a:t>is also tag</a:t>
            </a:r>
            <a:r>
              <a:rPr lang="en-US" sz="2800" dirty="0">
                <a:solidFill>
                  <a:schemeClr val="tx2">
                    <a:lumMod val="75000"/>
                  </a:schemeClr>
                </a:solidFill>
              </a:rPr>
              <a:t>, </a:t>
            </a:r>
            <a:r>
              <a:rPr lang="en-US" sz="2800" i="1" dirty="0">
                <a:solidFill>
                  <a:schemeClr val="tx2">
                    <a:lumMod val="75000"/>
                  </a:schemeClr>
                </a:solidFill>
              </a:rPr>
              <a:t>comment</a:t>
            </a:r>
            <a:r>
              <a:rPr lang="en-US" sz="2800" dirty="0">
                <a:solidFill>
                  <a:schemeClr val="tx2">
                    <a:lumMod val="75000"/>
                  </a:schemeClr>
                </a:solidFill>
              </a:rPr>
              <a:t>, </a:t>
            </a:r>
            <a:r>
              <a:rPr lang="en-US" sz="2800" i="1" dirty="0">
                <a:solidFill>
                  <a:schemeClr val="tx2">
                    <a:lumMod val="75000"/>
                  </a:schemeClr>
                </a:solidFill>
              </a:rPr>
              <a:t>share</a:t>
            </a:r>
            <a:r>
              <a:rPr lang="en-US" sz="2800" dirty="0">
                <a:solidFill>
                  <a:schemeClr val="tx2">
                    <a:lumMod val="75000"/>
                  </a:schemeClr>
                </a:solidFill>
              </a:rPr>
              <a:t>, </a:t>
            </a:r>
            <a:r>
              <a:rPr lang="en-US" sz="2800" i="1" dirty="0">
                <a:solidFill>
                  <a:schemeClr val="tx2">
                    <a:lumMod val="75000"/>
                  </a:schemeClr>
                </a:solidFill>
              </a:rPr>
              <a:t>like</a:t>
            </a:r>
            <a:r>
              <a:rPr lang="en-US" sz="2800" dirty="0">
                <a:solidFill>
                  <a:schemeClr val="tx2">
                    <a:lumMod val="75000"/>
                  </a:schemeClr>
                </a:solidFill>
              </a:rPr>
              <a:t>, </a:t>
            </a:r>
            <a:r>
              <a:rPr lang="en-US" sz="2800" dirty="0" err="1" smtClean="0">
                <a:solidFill>
                  <a:schemeClr val="tx2">
                    <a:lumMod val="75000"/>
                  </a:schemeClr>
                </a:solidFill>
              </a:rPr>
              <a:t>etc</a:t>
            </a:r>
            <a:endParaRPr lang="en-US" sz="2800" dirty="0">
              <a:solidFill>
                <a:schemeClr val="tx2">
                  <a:lumMod val="75000"/>
                </a:schemeClr>
              </a:solidFill>
            </a:endParaRPr>
          </a:p>
          <a:p>
            <a:pPr lvl="1"/>
            <a:r>
              <a:rPr lang="it-IT" sz="2800" dirty="0">
                <a:solidFill>
                  <a:schemeClr val="tx2">
                    <a:lumMod val="75000"/>
                  </a:schemeClr>
                </a:solidFill>
              </a:rPr>
              <a:t>objects are collaboratively created </a:t>
            </a:r>
            <a:r>
              <a:rPr lang="it-IT" sz="2800" dirty="0">
                <a:solidFill>
                  <a:schemeClr val="tx2">
                    <a:lumMod val="75000"/>
                  </a:schemeClr>
                </a:solidFill>
                <a:sym typeface="Wingdings" panose="05000000000000000000" pitchFamily="2" charset="2"/>
              </a:rPr>
              <a:t> </a:t>
            </a:r>
            <a:r>
              <a:rPr lang="it-IT" sz="2800" dirty="0">
                <a:solidFill>
                  <a:schemeClr val="tx2">
                    <a:lumMod val="75000"/>
                  </a:schemeClr>
                </a:solidFill>
              </a:rPr>
              <a:t>common </a:t>
            </a:r>
            <a:r>
              <a:rPr lang="it-IT" sz="2800" dirty="0" smtClean="0">
                <a:solidFill>
                  <a:schemeClr val="tx2">
                    <a:lumMod val="75000"/>
                  </a:schemeClr>
                </a:solidFill>
              </a:rPr>
              <a:t>ownership</a:t>
            </a:r>
            <a:endParaRPr lang="it-IT" sz="2800" dirty="0">
              <a:solidFill>
                <a:schemeClr val="tx2">
                  <a:lumMod val="75000"/>
                </a:schemeClr>
              </a:solidFill>
            </a:endParaRPr>
          </a:p>
          <a:p>
            <a:pPr lvl="1"/>
            <a:r>
              <a:rPr lang="it-IT" sz="2800" i="1" dirty="0">
                <a:solidFill>
                  <a:schemeClr val="tx2">
                    <a:lumMod val="75000"/>
                  </a:schemeClr>
                </a:solidFill>
              </a:rPr>
              <a:t>no-read up </a:t>
            </a:r>
            <a:r>
              <a:rPr lang="it-IT" sz="2800" dirty="0">
                <a:solidFill>
                  <a:schemeClr val="tx2">
                    <a:lumMod val="75000"/>
                  </a:schemeClr>
                </a:solidFill>
              </a:rPr>
              <a:t>&amp; </a:t>
            </a:r>
            <a:r>
              <a:rPr lang="it-IT" sz="2800" i="1" dirty="0">
                <a:solidFill>
                  <a:schemeClr val="tx2">
                    <a:lumMod val="75000"/>
                  </a:schemeClr>
                </a:solidFill>
              </a:rPr>
              <a:t>no-write down </a:t>
            </a:r>
            <a:r>
              <a:rPr lang="it-IT" sz="2800" dirty="0">
                <a:solidFill>
                  <a:schemeClr val="tx2">
                    <a:lumMod val="75000"/>
                  </a:schemeClr>
                </a:solidFill>
              </a:rPr>
              <a:t>are not sufficient to cover OSN’s domain specific use case scenarios </a:t>
            </a:r>
            <a:endParaRPr lang="en-US" sz="2800" dirty="0">
              <a:solidFill>
                <a:schemeClr val="tx2">
                  <a:lumMod val="7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5488280"/>
      </p:ext>
    </p:extLst>
  </p:cSld>
  <p:clrMapOvr>
    <a:masterClrMapping/>
  </p:clrMapOvr>
  <mc:AlternateContent xmlns:mc="http://schemas.openxmlformats.org/markup-compatibility/2006">
    <mc:Choice xmlns:p14="http://schemas.microsoft.com/office/powerpoint/2010/main" Requires="p14">
      <p:transition spd="slow" p14:dur="2000" advTm="43798"/>
    </mc:Choice>
    <mc:Fallback>
      <p:transition spd="slow" advTm="4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LBAC for OSNs – Complex data ownership</a:t>
            </a:r>
            <a:endParaRPr lang="en-US"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990600"/>
            <a:ext cx="5601639" cy="250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762166790"/>
              </p:ext>
            </p:extLst>
          </p:nvPr>
        </p:nvGraphicFramePr>
        <p:xfrm>
          <a:off x="1447800" y="4038600"/>
          <a:ext cx="6477000" cy="2000250"/>
        </p:xfrm>
        <a:graphic>
          <a:graphicData uri="http://schemas.openxmlformats.org/drawingml/2006/table">
            <a:tbl>
              <a:tblPr firstRow="1" bandRow="1">
                <a:tableStyleId>{5C22544A-7EE6-4342-B048-85BDC9FD1C3A}</a:tableStyleId>
              </a:tblPr>
              <a:tblGrid>
                <a:gridCol w="2291959">
                  <a:extLst>
                    <a:ext uri="{9D8B030D-6E8A-4147-A177-3AD203B41FA5}">
                      <a16:colId xmlns:a16="http://schemas.microsoft.com/office/drawing/2014/main" val="20000"/>
                    </a:ext>
                  </a:extLst>
                </a:gridCol>
                <a:gridCol w="1777438">
                  <a:extLst>
                    <a:ext uri="{9D8B030D-6E8A-4147-A177-3AD203B41FA5}">
                      <a16:colId xmlns:a16="http://schemas.microsoft.com/office/drawing/2014/main" val="20001"/>
                    </a:ext>
                  </a:extLst>
                </a:gridCol>
                <a:gridCol w="2407603">
                  <a:extLst>
                    <a:ext uri="{9D8B030D-6E8A-4147-A177-3AD203B41FA5}">
                      <a16:colId xmlns:a16="http://schemas.microsoft.com/office/drawing/2014/main" val="20002"/>
                    </a:ext>
                  </a:extLst>
                </a:gridCol>
              </a:tblGrid>
              <a:tr h="400050">
                <a:tc>
                  <a:txBody>
                    <a:bodyPr/>
                    <a:lstStyle/>
                    <a:p>
                      <a:r>
                        <a:rPr lang="en-US" sz="1800" dirty="0" smtClean="0"/>
                        <a:t>Object Type</a:t>
                      </a:r>
                      <a:endParaRPr lang="en-US" sz="1800" dirty="0"/>
                    </a:p>
                  </a:txBody>
                  <a:tcPr/>
                </a:tc>
                <a:tc>
                  <a:txBody>
                    <a:bodyPr/>
                    <a:lstStyle/>
                    <a:p>
                      <a:r>
                        <a:rPr lang="en-US" sz="1800" dirty="0" smtClean="0"/>
                        <a:t>Owner</a:t>
                      </a:r>
                      <a:endParaRPr lang="en-US" sz="1800" dirty="0"/>
                    </a:p>
                  </a:txBody>
                  <a:tcPr/>
                </a:tc>
                <a:tc>
                  <a:txBody>
                    <a:bodyPr/>
                    <a:lstStyle/>
                    <a:p>
                      <a:r>
                        <a:rPr lang="en-US" sz="1800" dirty="0" smtClean="0"/>
                        <a:t>Privacy</a:t>
                      </a:r>
                      <a:r>
                        <a:rPr lang="en-US" sz="1800" baseline="0" dirty="0" smtClean="0"/>
                        <a:t> </a:t>
                      </a:r>
                      <a:r>
                        <a:rPr lang="en-US" sz="1800" baseline="0" dirty="0" err="1" smtClean="0"/>
                        <a:t>Prefrerence</a:t>
                      </a:r>
                      <a:endParaRPr lang="en-US" sz="1800" dirty="0"/>
                    </a:p>
                  </a:txBody>
                  <a:tcPr/>
                </a:tc>
                <a:extLst>
                  <a:ext uri="{0D108BD9-81ED-4DB2-BD59-A6C34878D82A}">
                    <a16:rowId xmlns:a16="http://schemas.microsoft.com/office/drawing/2014/main" val="10000"/>
                  </a:ext>
                </a:extLst>
              </a:tr>
              <a:tr h="400050">
                <a:tc>
                  <a:txBody>
                    <a:bodyPr/>
                    <a:lstStyle/>
                    <a:p>
                      <a:r>
                        <a:rPr lang="en-US" sz="1800" dirty="0" smtClean="0"/>
                        <a:t>O1 =</a:t>
                      </a:r>
                      <a:r>
                        <a:rPr lang="en-US" sz="1800" baseline="0" dirty="0" smtClean="0"/>
                        <a:t> text post</a:t>
                      </a:r>
                      <a:endParaRPr lang="en-US" sz="1800" dirty="0"/>
                    </a:p>
                  </a:txBody>
                  <a:tcPr/>
                </a:tc>
                <a:tc>
                  <a:txBody>
                    <a:bodyPr/>
                    <a:lstStyle/>
                    <a:p>
                      <a:r>
                        <a:rPr lang="en-US" sz="1800" dirty="0" smtClean="0"/>
                        <a:t>Jane</a:t>
                      </a:r>
                      <a:endParaRPr lang="en-US" sz="1800" dirty="0"/>
                    </a:p>
                  </a:txBody>
                  <a:tcPr/>
                </a:tc>
                <a:tc>
                  <a:txBody>
                    <a:bodyPr/>
                    <a:lstStyle/>
                    <a:p>
                      <a:r>
                        <a:rPr lang="en-US" sz="1800" dirty="0" smtClean="0"/>
                        <a:t>public</a:t>
                      </a:r>
                      <a:endParaRPr lang="en-US" sz="1800" dirty="0"/>
                    </a:p>
                  </a:txBody>
                  <a:tcPr/>
                </a:tc>
                <a:extLst>
                  <a:ext uri="{0D108BD9-81ED-4DB2-BD59-A6C34878D82A}">
                    <a16:rowId xmlns:a16="http://schemas.microsoft.com/office/drawing/2014/main" val="10001"/>
                  </a:ext>
                </a:extLst>
              </a:tr>
              <a:tr h="400050">
                <a:tc>
                  <a:txBody>
                    <a:bodyPr/>
                    <a:lstStyle/>
                    <a:p>
                      <a:r>
                        <a:rPr lang="en-US" sz="1800" dirty="0" smtClean="0"/>
                        <a:t>O3 =</a:t>
                      </a:r>
                      <a:r>
                        <a:rPr lang="en-US" sz="1800" baseline="0" dirty="0" smtClean="0"/>
                        <a:t> a like</a:t>
                      </a:r>
                      <a:endParaRPr lang="en-US" sz="1800" dirty="0"/>
                    </a:p>
                  </a:txBody>
                  <a:tcPr/>
                </a:tc>
                <a:tc>
                  <a:txBody>
                    <a:bodyPr/>
                    <a:lstStyle/>
                    <a:p>
                      <a:r>
                        <a:rPr lang="en-US" sz="1800" dirty="0" smtClean="0"/>
                        <a:t>Bob</a:t>
                      </a:r>
                      <a:endParaRPr lang="en-US" sz="1800" dirty="0"/>
                    </a:p>
                  </a:txBody>
                  <a:tcPr/>
                </a:tc>
                <a:tc>
                  <a:txBody>
                    <a:bodyPr/>
                    <a:lstStyle/>
                    <a:p>
                      <a:r>
                        <a:rPr lang="en-US" sz="1800" dirty="0" smtClean="0"/>
                        <a:t>All-friends</a:t>
                      </a:r>
                      <a:endParaRPr lang="en-US" sz="1800" dirty="0"/>
                    </a:p>
                  </a:txBody>
                  <a:tcPr/>
                </a:tc>
                <a:extLst>
                  <a:ext uri="{0D108BD9-81ED-4DB2-BD59-A6C34878D82A}">
                    <a16:rowId xmlns:a16="http://schemas.microsoft.com/office/drawing/2014/main" val="10002"/>
                  </a:ext>
                </a:extLst>
              </a:tr>
              <a:tr h="400050">
                <a:tc>
                  <a:txBody>
                    <a:bodyPr/>
                    <a:lstStyle/>
                    <a:p>
                      <a:r>
                        <a:rPr lang="en-US" sz="1800" dirty="0" smtClean="0"/>
                        <a:t>O4 = a comment</a:t>
                      </a:r>
                      <a:endParaRPr lang="en-US" sz="1800" dirty="0"/>
                    </a:p>
                  </a:txBody>
                  <a:tcPr/>
                </a:tc>
                <a:tc>
                  <a:txBody>
                    <a:bodyPr/>
                    <a:lstStyle/>
                    <a:p>
                      <a:r>
                        <a:rPr lang="en-US" sz="1800" dirty="0" err="1" smtClean="0"/>
                        <a:t>Alen</a:t>
                      </a:r>
                      <a:endParaRPr lang="en-US" sz="1800" dirty="0"/>
                    </a:p>
                  </a:txBody>
                  <a:tcPr/>
                </a:tc>
                <a:tc>
                  <a:txBody>
                    <a:bodyPr/>
                    <a:lstStyle/>
                    <a:p>
                      <a:r>
                        <a:rPr lang="en-US" sz="1800" dirty="0" smtClean="0"/>
                        <a:t>Custom</a:t>
                      </a:r>
                      <a:endParaRPr lang="en-US" sz="1800" dirty="0"/>
                    </a:p>
                  </a:txBody>
                  <a:tcPr/>
                </a:tc>
                <a:extLst>
                  <a:ext uri="{0D108BD9-81ED-4DB2-BD59-A6C34878D82A}">
                    <a16:rowId xmlns:a16="http://schemas.microsoft.com/office/drawing/2014/main" val="10003"/>
                  </a:ext>
                </a:extLst>
              </a:tr>
              <a:tr h="400050">
                <a:tc>
                  <a:txBody>
                    <a:bodyPr/>
                    <a:lstStyle/>
                    <a:p>
                      <a:r>
                        <a:rPr lang="en-US" sz="1800" dirty="0" smtClean="0"/>
                        <a:t>O5 = a tag</a:t>
                      </a:r>
                      <a:endParaRPr lang="en-US" sz="1800" dirty="0"/>
                    </a:p>
                  </a:txBody>
                  <a:tcPr/>
                </a:tc>
                <a:tc>
                  <a:txBody>
                    <a:bodyPr/>
                    <a:lstStyle/>
                    <a:p>
                      <a:r>
                        <a:rPr lang="en-US" sz="1800" dirty="0" smtClean="0"/>
                        <a:t>James? </a:t>
                      </a:r>
                      <a:r>
                        <a:rPr lang="en-US" sz="1800" dirty="0" smtClean="0">
                          <a:solidFill>
                            <a:srgbClr val="FF0000"/>
                          </a:solidFill>
                        </a:rPr>
                        <a:t>(Bob)</a:t>
                      </a:r>
                      <a:endParaRPr lang="en-US" sz="1800" dirty="0">
                        <a:solidFill>
                          <a:srgbClr val="FF0000"/>
                        </a:solidFill>
                      </a:endParaRPr>
                    </a:p>
                  </a:txBody>
                  <a:tcPr/>
                </a:tc>
                <a:tc>
                  <a:txBody>
                    <a:bodyPr/>
                    <a:lstStyle/>
                    <a:p>
                      <a:r>
                        <a:rPr lang="en-US" sz="1800" dirty="0" smtClean="0"/>
                        <a:t>Only me</a:t>
                      </a:r>
                      <a:endParaRPr lang="en-US" sz="1800" dirty="0"/>
                    </a:p>
                  </a:txBody>
                  <a:tcPr/>
                </a:tc>
                <a:extLst>
                  <a:ext uri="{0D108BD9-81ED-4DB2-BD59-A6C34878D82A}">
                    <a16:rowId xmlns:a16="http://schemas.microsoft.com/office/drawing/2014/main" val="10004"/>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8092831"/>
      </p:ext>
    </p:extLst>
  </p:cSld>
  <p:clrMapOvr>
    <a:masterClrMapping/>
  </p:clrMapOvr>
  <mc:AlternateContent xmlns:mc="http://schemas.openxmlformats.org/markup-compatibility/2006">
    <mc:Choice xmlns:p14="http://schemas.microsoft.com/office/powerpoint/2010/main" Requires="p14">
      <p:transition spd="slow" p14:dur="2000" advTm="59525"/>
    </mc:Choice>
    <mc:Fallback>
      <p:transition spd="slow" advTm="5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LBAC for OSNs vs. Current PS – Basic Picture</a:t>
            </a:r>
            <a:endParaRPr lang="en-US" dirty="0"/>
          </a:p>
        </p:txBody>
      </p:sp>
      <p:grpSp>
        <p:nvGrpSpPr>
          <p:cNvPr id="36" name="Gruppo 35"/>
          <p:cNvGrpSpPr/>
          <p:nvPr/>
        </p:nvGrpSpPr>
        <p:grpSpPr>
          <a:xfrm>
            <a:off x="176804" y="1549453"/>
            <a:ext cx="2771800" cy="3791916"/>
            <a:chOff x="144016" y="1591885"/>
            <a:chExt cx="2771800" cy="3460200"/>
          </a:xfrm>
        </p:grpSpPr>
        <p:grpSp>
          <p:nvGrpSpPr>
            <p:cNvPr id="37" name="Gruppo 36"/>
            <p:cNvGrpSpPr/>
            <p:nvPr/>
          </p:nvGrpSpPr>
          <p:grpSpPr>
            <a:xfrm>
              <a:off x="229376" y="1591885"/>
              <a:ext cx="2542424" cy="2485187"/>
              <a:chOff x="0" y="1988840"/>
              <a:chExt cx="2542424" cy="2485187"/>
            </a:xfrm>
          </p:grpSpPr>
          <p:pic>
            <p:nvPicPr>
              <p:cNvPr id="71" name="Picture 4" descr="http://www.utahstudentsconnect.org/images/pics/27840-computer-user-iconibm-lotus-symphony---gallery--user-icon-in-orange-t4ml2pq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743" y="2852936"/>
                <a:ext cx="487508" cy="5630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5206" y="2276772"/>
                <a:ext cx="503730" cy="56303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6111" y="2276772"/>
                <a:ext cx="503730" cy="56303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2993" y="3193007"/>
                <a:ext cx="503730" cy="563033"/>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9"/>
              <p:cNvCxnSpPr>
                <a:stCxn id="71" idx="0"/>
              </p:cNvCxnSpPr>
              <p:nvPr/>
            </p:nvCxnSpPr>
            <p:spPr>
              <a:xfrm flipV="1">
                <a:off x="926497" y="2477854"/>
                <a:ext cx="517092" cy="375082"/>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20"/>
              <p:cNvSpPr txBox="1"/>
              <p:nvPr/>
            </p:nvSpPr>
            <p:spPr>
              <a:xfrm>
                <a:off x="611560" y="3285164"/>
                <a:ext cx="558691" cy="238724"/>
              </a:xfrm>
              <a:prstGeom prst="rect">
                <a:avLst/>
              </a:prstGeom>
              <a:noFill/>
            </p:spPr>
            <p:txBody>
              <a:bodyPr wrap="square" rtlCol="0">
                <a:spAutoFit/>
              </a:bodyPr>
              <a:lstStyle/>
              <a:p>
                <a:r>
                  <a:rPr lang="en-US" sz="1100" b="1" dirty="0" err="1" smtClean="0"/>
                  <a:t>Alen</a:t>
                </a:r>
                <a:endParaRPr lang="en-US" sz="1100" b="1" dirty="0"/>
              </a:p>
            </p:txBody>
          </p:sp>
          <p:sp>
            <p:nvSpPr>
              <p:cNvPr id="77" name="TextBox 21"/>
              <p:cNvSpPr txBox="1"/>
              <p:nvPr/>
            </p:nvSpPr>
            <p:spPr>
              <a:xfrm>
                <a:off x="1315093" y="2708920"/>
                <a:ext cx="703956" cy="261610"/>
              </a:xfrm>
              <a:prstGeom prst="rect">
                <a:avLst/>
              </a:prstGeom>
              <a:noFill/>
            </p:spPr>
            <p:txBody>
              <a:bodyPr wrap="square" rtlCol="0">
                <a:spAutoFit/>
              </a:bodyPr>
              <a:lstStyle/>
              <a:p>
                <a:r>
                  <a:rPr lang="en-US" sz="1100" b="1" dirty="0"/>
                  <a:t>Mike</a:t>
                </a:r>
              </a:p>
            </p:txBody>
          </p:sp>
          <p:sp>
            <p:nvSpPr>
              <p:cNvPr id="78" name="TextBox 22"/>
              <p:cNvSpPr txBox="1"/>
              <p:nvPr/>
            </p:nvSpPr>
            <p:spPr>
              <a:xfrm>
                <a:off x="1840295" y="2708920"/>
                <a:ext cx="657369" cy="261610"/>
              </a:xfrm>
              <a:prstGeom prst="rect">
                <a:avLst/>
              </a:prstGeom>
              <a:noFill/>
            </p:spPr>
            <p:txBody>
              <a:bodyPr wrap="square" rtlCol="0">
                <a:spAutoFit/>
              </a:bodyPr>
              <a:lstStyle/>
              <a:p>
                <a:r>
                  <a:rPr lang="en-US" sz="1100" b="1" dirty="0"/>
                  <a:t>Dima</a:t>
                </a:r>
              </a:p>
            </p:txBody>
          </p:sp>
          <p:sp>
            <p:nvSpPr>
              <p:cNvPr id="79" name="TextBox 23"/>
              <p:cNvSpPr txBox="1"/>
              <p:nvPr/>
            </p:nvSpPr>
            <p:spPr>
              <a:xfrm>
                <a:off x="1350790" y="3618117"/>
                <a:ext cx="628922" cy="238724"/>
              </a:xfrm>
              <a:prstGeom prst="rect">
                <a:avLst/>
              </a:prstGeom>
              <a:noFill/>
            </p:spPr>
            <p:txBody>
              <a:bodyPr wrap="square" rtlCol="0">
                <a:spAutoFit/>
              </a:bodyPr>
              <a:lstStyle/>
              <a:p>
                <a:r>
                  <a:rPr lang="en-US" sz="1100" b="1" dirty="0"/>
                  <a:t>Javier</a:t>
                </a:r>
              </a:p>
            </p:txBody>
          </p:sp>
          <p:sp>
            <p:nvSpPr>
              <p:cNvPr id="80" name="Rettangolo arrotondato 79"/>
              <p:cNvSpPr/>
              <p:nvPr/>
            </p:nvSpPr>
            <p:spPr>
              <a:xfrm>
                <a:off x="1329884" y="2204864"/>
                <a:ext cx="1167780" cy="850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0281" y="3199470"/>
                <a:ext cx="503730" cy="563033"/>
              </a:xfrm>
              <a:prstGeom prst="rect">
                <a:avLst/>
              </a:prstGeom>
              <a:noFill/>
              <a:extLst>
                <a:ext uri="{909E8E84-426E-40DD-AFC4-6F175D3DCCD1}">
                  <a14:hiddenFill xmlns:a14="http://schemas.microsoft.com/office/drawing/2010/main">
                    <a:solidFill>
                      <a:srgbClr val="FFFFFF"/>
                    </a:solidFill>
                  </a14:hiddenFill>
                </a:ext>
              </a:extLst>
            </p:spPr>
          </p:pic>
          <p:sp>
            <p:nvSpPr>
              <p:cNvPr id="82" name="Rettangolo arrotondato 81"/>
              <p:cNvSpPr/>
              <p:nvPr/>
            </p:nvSpPr>
            <p:spPr>
              <a:xfrm>
                <a:off x="1315092" y="3193007"/>
                <a:ext cx="1182572" cy="850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23"/>
              <p:cNvSpPr txBox="1"/>
              <p:nvPr/>
            </p:nvSpPr>
            <p:spPr>
              <a:xfrm>
                <a:off x="1979712" y="3599438"/>
                <a:ext cx="562712" cy="261610"/>
              </a:xfrm>
              <a:prstGeom prst="rect">
                <a:avLst/>
              </a:prstGeom>
              <a:noFill/>
            </p:spPr>
            <p:txBody>
              <a:bodyPr wrap="square" rtlCol="0">
                <a:spAutoFit/>
              </a:bodyPr>
              <a:lstStyle/>
              <a:p>
                <a:r>
                  <a:rPr lang="en-US" sz="1100" b="1" dirty="0" smtClean="0"/>
                  <a:t>Lina</a:t>
                </a:r>
                <a:endParaRPr lang="en-US" sz="1100" b="1" dirty="0"/>
              </a:p>
            </p:txBody>
          </p:sp>
          <p:sp>
            <p:nvSpPr>
              <p:cNvPr id="84" name="TextBox 23"/>
              <p:cNvSpPr txBox="1"/>
              <p:nvPr/>
            </p:nvSpPr>
            <p:spPr>
              <a:xfrm>
                <a:off x="1475656" y="1988840"/>
                <a:ext cx="639529" cy="261610"/>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100" b="1" dirty="0" smtClean="0"/>
                  <a:t>Family</a:t>
                </a:r>
                <a:endParaRPr lang="en-US" sz="1100" b="1" dirty="0"/>
              </a:p>
            </p:txBody>
          </p:sp>
          <p:sp>
            <p:nvSpPr>
              <p:cNvPr id="85" name="TextBox 23"/>
              <p:cNvSpPr txBox="1"/>
              <p:nvPr/>
            </p:nvSpPr>
            <p:spPr>
              <a:xfrm>
                <a:off x="1475656" y="3879727"/>
                <a:ext cx="867976" cy="261610"/>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100" b="1" dirty="0" smtClean="0"/>
                  <a:t>colleagues</a:t>
                </a:r>
                <a:endParaRPr lang="en-US" sz="1100" b="1" dirty="0"/>
              </a:p>
            </p:txBody>
          </p:sp>
          <p:cxnSp>
            <p:nvCxnSpPr>
              <p:cNvPr id="86" name="Connettore 1 85"/>
              <p:cNvCxnSpPr>
                <a:stCxn id="71" idx="3"/>
                <a:endCxn id="78" idx="1"/>
              </p:cNvCxnSpPr>
              <p:nvPr/>
            </p:nvCxnSpPr>
            <p:spPr>
              <a:xfrm flipV="1">
                <a:off x="1170251" y="2839725"/>
                <a:ext cx="670044" cy="294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nettore 1 86"/>
              <p:cNvCxnSpPr>
                <a:endCxn id="81" idx="1"/>
              </p:cNvCxnSpPr>
              <p:nvPr/>
            </p:nvCxnSpPr>
            <p:spPr>
              <a:xfrm>
                <a:off x="986281" y="3356992"/>
                <a:ext cx="394000" cy="123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nettore 1 87"/>
              <p:cNvCxnSpPr>
                <a:stCxn id="71" idx="3"/>
              </p:cNvCxnSpPr>
              <p:nvPr/>
            </p:nvCxnSpPr>
            <p:spPr>
              <a:xfrm>
                <a:off x="1170251" y="3134454"/>
                <a:ext cx="809461" cy="150710"/>
              </a:xfrm>
              <a:prstGeom prst="line">
                <a:avLst/>
              </a:prstGeom>
            </p:spPr>
            <p:style>
              <a:lnRef idx="1">
                <a:schemeClr val="accent1"/>
              </a:lnRef>
              <a:fillRef idx="0">
                <a:schemeClr val="accent1"/>
              </a:fillRef>
              <a:effectRef idx="0">
                <a:schemeClr val="accent1"/>
              </a:effectRef>
              <a:fontRef idx="minor">
                <a:schemeClr val="tx1"/>
              </a:fontRef>
            </p:style>
          </p:cxnSp>
          <p:pic>
            <p:nvPicPr>
              <p:cNvPr id="89" name="Picture 4" descr="http://icons.iconarchive.com/icons/pixelresort/peely/256/video-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716" y="3843488"/>
                <a:ext cx="551035" cy="59362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http://icons.iconarchive.com/icons/iconshock/folder/256/gallery-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808646"/>
                <a:ext cx="640861" cy="665381"/>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Connettore 1 90"/>
              <p:cNvCxnSpPr>
                <a:stCxn id="76" idx="1"/>
                <a:endCxn id="90" idx="0"/>
              </p:cNvCxnSpPr>
              <p:nvPr/>
            </p:nvCxnSpPr>
            <p:spPr>
              <a:xfrm flipH="1">
                <a:off x="320431" y="3404526"/>
                <a:ext cx="291129" cy="40412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2" name="Connettore 1 91"/>
              <p:cNvCxnSpPr>
                <a:stCxn id="76" idx="1"/>
                <a:endCxn id="89" idx="0"/>
              </p:cNvCxnSpPr>
              <p:nvPr/>
            </p:nvCxnSpPr>
            <p:spPr>
              <a:xfrm>
                <a:off x="611560" y="3404526"/>
                <a:ext cx="361674" cy="43896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3" name="Connettore 4 92"/>
              <p:cNvCxnSpPr>
                <a:endCxn id="84" idx="0"/>
              </p:cNvCxnSpPr>
              <p:nvPr/>
            </p:nvCxnSpPr>
            <p:spPr>
              <a:xfrm rot="5400000" flipH="1" flipV="1">
                <a:off x="42024" y="2126330"/>
                <a:ext cx="1890887" cy="1615908"/>
              </a:xfrm>
              <a:prstGeom prst="bentConnector3">
                <a:avLst>
                  <a:gd name="adj1" fmla="val 112090"/>
                </a:avLst>
              </a:prstGeom>
              <a:ln>
                <a:solidFill>
                  <a:srgbClr val="FF000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Connettore 4 93"/>
              <p:cNvCxnSpPr>
                <a:stCxn id="89" idx="2"/>
                <a:endCxn id="85" idx="2"/>
              </p:cNvCxnSpPr>
              <p:nvPr/>
            </p:nvCxnSpPr>
            <p:spPr>
              <a:xfrm rot="5400000" flipH="1" flipV="1">
                <a:off x="1293551" y="3821020"/>
                <a:ext cx="295775" cy="936410"/>
              </a:xfrm>
              <a:prstGeom prst="bentConnector3">
                <a:avLst>
                  <a:gd name="adj1" fmla="val -19771"/>
                </a:avLst>
              </a:prstGeom>
              <a:ln>
                <a:solidFill>
                  <a:srgbClr val="FF0000"/>
                </a:solidFill>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70" name="TextBox 39"/>
            <p:cNvSpPr txBox="1"/>
            <p:nvPr/>
          </p:nvSpPr>
          <p:spPr>
            <a:xfrm>
              <a:off x="144016" y="4221088"/>
              <a:ext cx="2771800" cy="830997"/>
            </a:xfrm>
            <a:prstGeom prst="rect">
              <a:avLst/>
            </a:prstGeom>
            <a:noFill/>
            <a:ln>
              <a:solidFill>
                <a:schemeClr val="tx1"/>
              </a:solidFill>
            </a:ln>
          </p:spPr>
          <p:txBody>
            <a:bodyPr wrap="square" rtlCol="0">
              <a:spAutoFit/>
            </a:bodyPr>
            <a:lstStyle/>
            <a:p>
              <a:pPr marL="342875" indent="-342875">
                <a:buFont typeface="Wingdings" panose="05000000000000000000" pitchFamily="2" charset="2"/>
                <a:buChar char="Ø"/>
              </a:pPr>
              <a:r>
                <a:rPr lang="en-US" sz="1200" b="1" dirty="0" smtClean="0">
                  <a:solidFill>
                    <a:srgbClr val="0070C0"/>
                  </a:solidFill>
                </a:rPr>
                <a:t>Only family members (but all of them) will access photos</a:t>
              </a:r>
              <a:endParaRPr lang="en-US" sz="1200" b="1" dirty="0">
                <a:solidFill>
                  <a:srgbClr val="0070C0"/>
                </a:solidFill>
              </a:endParaRPr>
            </a:p>
            <a:p>
              <a:pPr marL="342875" indent="-342875">
                <a:buFont typeface="Wingdings" panose="05000000000000000000" pitchFamily="2" charset="2"/>
                <a:buChar char="Ø"/>
              </a:pPr>
              <a:r>
                <a:rPr lang="en-US" sz="1200" b="1" dirty="0" smtClean="0">
                  <a:solidFill>
                    <a:srgbClr val="0070C0"/>
                  </a:solidFill>
                </a:rPr>
                <a:t>Only colleagues (but all of them) will access the video</a:t>
              </a:r>
              <a:endParaRPr lang="en-US" sz="1200" b="1" dirty="0">
                <a:solidFill>
                  <a:srgbClr val="0070C0"/>
                </a:solidFill>
              </a:endParaRPr>
            </a:p>
          </p:txBody>
        </p:sp>
      </p:grpSp>
      <p:grpSp>
        <p:nvGrpSpPr>
          <p:cNvPr id="95" name="Gruppo 94"/>
          <p:cNvGrpSpPr/>
          <p:nvPr/>
        </p:nvGrpSpPr>
        <p:grpSpPr>
          <a:xfrm>
            <a:off x="3119631" y="1371600"/>
            <a:ext cx="5795769" cy="4464773"/>
            <a:chOff x="157228" y="6332190"/>
            <a:chExt cx="10523994" cy="6700419"/>
          </a:xfrm>
        </p:grpSpPr>
        <p:pic>
          <p:nvPicPr>
            <p:cNvPr id="96" name="Picture 4" descr="http://www.utahstudentsconnect.org/images/pics/27840-computer-user-iconibm-lotus-symphony---gallery--user-icon-in-orange-t4ml2pq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813" y="8869735"/>
              <a:ext cx="864095" cy="96873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1980" y="7498573"/>
              <a:ext cx="892848" cy="96873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1357" y="8556226"/>
              <a:ext cx="892848" cy="96873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1357" y="9752374"/>
              <a:ext cx="892848" cy="968731"/>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Connector 9"/>
            <p:cNvCxnSpPr>
              <a:stCxn id="96" idx="0"/>
            </p:cNvCxnSpPr>
            <p:nvPr/>
          </p:nvCxnSpPr>
          <p:spPr>
            <a:xfrm flipV="1">
              <a:off x="833861" y="8224385"/>
              <a:ext cx="916532" cy="645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1"/>
            <p:cNvCxnSpPr>
              <a:stCxn id="96" idx="3"/>
            </p:cNvCxnSpPr>
            <p:nvPr/>
          </p:nvCxnSpPr>
          <p:spPr>
            <a:xfrm flipV="1">
              <a:off x="1265908" y="9157765"/>
              <a:ext cx="484485" cy="196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3"/>
            <p:cNvCxnSpPr>
              <a:stCxn id="96" idx="2"/>
            </p:cNvCxnSpPr>
            <p:nvPr/>
          </p:nvCxnSpPr>
          <p:spPr>
            <a:xfrm>
              <a:off x="833861" y="9838468"/>
              <a:ext cx="916532" cy="261357"/>
            </a:xfrm>
            <a:prstGeom prst="line">
              <a:avLst/>
            </a:prstGeom>
          </p:spPr>
          <p:style>
            <a:lnRef idx="1">
              <a:schemeClr val="accent1"/>
            </a:lnRef>
            <a:fillRef idx="0">
              <a:schemeClr val="accent1"/>
            </a:fillRef>
            <a:effectRef idx="0">
              <a:schemeClr val="accent1"/>
            </a:effectRef>
            <a:fontRef idx="minor">
              <a:schemeClr val="tx1"/>
            </a:fontRef>
          </p:style>
        </p:cxnSp>
        <p:sp>
          <p:nvSpPr>
            <p:cNvPr id="103" name="Vertical Scroll 16"/>
            <p:cNvSpPr/>
            <p:nvPr/>
          </p:nvSpPr>
          <p:spPr>
            <a:xfrm>
              <a:off x="2177480" y="6822533"/>
              <a:ext cx="2739525" cy="1580806"/>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7"/>
            <p:cNvSpPr txBox="1"/>
            <p:nvPr/>
          </p:nvSpPr>
          <p:spPr>
            <a:xfrm>
              <a:off x="2476300" y="6951658"/>
              <a:ext cx="2440705" cy="1351026"/>
            </a:xfrm>
            <a:prstGeom prst="rect">
              <a:avLst/>
            </a:prstGeom>
            <a:noFill/>
          </p:spPr>
          <p:txBody>
            <a:bodyPr wrap="square" rtlCol="0">
              <a:spAutoFit/>
            </a:bodyPr>
            <a:lstStyle/>
            <a:p>
              <a:r>
                <a:rPr lang="en-US" sz="1050" b="1" dirty="0"/>
                <a:t>Security Label</a:t>
              </a:r>
            </a:p>
            <a:p>
              <a:r>
                <a:rPr lang="en-US" sz="1050" dirty="0"/>
                <a:t>Clearance = Low</a:t>
              </a:r>
            </a:p>
            <a:p>
              <a:r>
                <a:rPr lang="en-US" sz="1050" dirty="0"/>
                <a:t>Objects = </a:t>
              </a:r>
              <a:r>
                <a:rPr lang="en-US" sz="1050" dirty="0" smtClean="0"/>
                <a:t>photo, video</a:t>
              </a:r>
              <a:endParaRPr lang="en-US" sz="1050" dirty="0"/>
            </a:p>
            <a:p>
              <a:r>
                <a:rPr lang="en-US" sz="1050" dirty="0"/>
                <a:t>Groups = family</a:t>
              </a:r>
            </a:p>
          </p:txBody>
        </p:sp>
        <p:sp>
          <p:nvSpPr>
            <p:cNvPr id="105" name="Vertical Scroll 18"/>
            <p:cNvSpPr/>
            <p:nvPr/>
          </p:nvSpPr>
          <p:spPr>
            <a:xfrm>
              <a:off x="2322677" y="9861074"/>
              <a:ext cx="3144204" cy="1535654"/>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9"/>
            <p:cNvSpPr txBox="1"/>
            <p:nvPr/>
          </p:nvSpPr>
          <p:spPr>
            <a:xfrm>
              <a:off x="2692575" y="10028960"/>
              <a:ext cx="2545163" cy="1400783"/>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107" name="TextBox 20"/>
            <p:cNvSpPr txBox="1"/>
            <p:nvPr/>
          </p:nvSpPr>
          <p:spPr>
            <a:xfrm>
              <a:off x="329806" y="9733832"/>
              <a:ext cx="1980531" cy="392606"/>
            </a:xfrm>
            <a:prstGeom prst="rect">
              <a:avLst/>
            </a:prstGeom>
            <a:noFill/>
          </p:spPr>
          <p:txBody>
            <a:bodyPr wrap="square" rtlCol="0">
              <a:spAutoFit/>
            </a:bodyPr>
            <a:lstStyle/>
            <a:p>
              <a:r>
                <a:rPr lang="en-US" sz="1100" b="1" dirty="0" err="1" smtClean="0"/>
                <a:t>Alen</a:t>
              </a:r>
              <a:endParaRPr lang="en-US" sz="1100" b="1" dirty="0"/>
            </a:p>
          </p:txBody>
        </p:sp>
        <p:sp>
          <p:nvSpPr>
            <p:cNvPr id="108" name="TextBox 21"/>
            <p:cNvSpPr txBox="1"/>
            <p:nvPr/>
          </p:nvSpPr>
          <p:spPr>
            <a:xfrm>
              <a:off x="1500385" y="8248560"/>
              <a:ext cx="1980531" cy="450115"/>
            </a:xfrm>
            <a:prstGeom prst="rect">
              <a:avLst/>
            </a:prstGeom>
            <a:noFill/>
          </p:spPr>
          <p:txBody>
            <a:bodyPr wrap="square" rtlCol="0">
              <a:spAutoFit/>
            </a:bodyPr>
            <a:lstStyle/>
            <a:p>
              <a:r>
                <a:rPr lang="en-US" sz="1100" b="1" dirty="0"/>
                <a:t>Mike</a:t>
              </a:r>
            </a:p>
          </p:txBody>
        </p:sp>
        <p:sp>
          <p:nvSpPr>
            <p:cNvPr id="109" name="TextBox 22"/>
            <p:cNvSpPr txBox="1"/>
            <p:nvPr/>
          </p:nvSpPr>
          <p:spPr>
            <a:xfrm>
              <a:off x="1178137" y="9306213"/>
              <a:ext cx="1980531" cy="450115"/>
            </a:xfrm>
            <a:prstGeom prst="rect">
              <a:avLst/>
            </a:prstGeom>
            <a:noFill/>
          </p:spPr>
          <p:txBody>
            <a:bodyPr wrap="square" rtlCol="0">
              <a:spAutoFit/>
            </a:bodyPr>
            <a:lstStyle/>
            <a:p>
              <a:r>
                <a:rPr lang="en-US" sz="1100" b="1" dirty="0"/>
                <a:t>Dima</a:t>
              </a:r>
            </a:p>
          </p:txBody>
        </p:sp>
        <p:sp>
          <p:nvSpPr>
            <p:cNvPr id="110" name="TextBox 23"/>
            <p:cNvSpPr txBox="1"/>
            <p:nvPr/>
          </p:nvSpPr>
          <p:spPr>
            <a:xfrm>
              <a:off x="1439532" y="10398068"/>
              <a:ext cx="1980531" cy="450115"/>
            </a:xfrm>
            <a:prstGeom prst="rect">
              <a:avLst/>
            </a:prstGeom>
            <a:noFill/>
          </p:spPr>
          <p:txBody>
            <a:bodyPr wrap="square" rtlCol="0">
              <a:spAutoFit/>
            </a:bodyPr>
            <a:lstStyle/>
            <a:p>
              <a:r>
                <a:rPr lang="en-US" sz="1100" b="1" dirty="0"/>
                <a:t>Javier</a:t>
              </a:r>
            </a:p>
          </p:txBody>
        </p:sp>
        <p:sp>
          <p:nvSpPr>
            <p:cNvPr id="111" name="Vertical Scroll 24"/>
            <p:cNvSpPr/>
            <p:nvPr/>
          </p:nvSpPr>
          <p:spPr>
            <a:xfrm>
              <a:off x="1998147" y="8452595"/>
              <a:ext cx="2918858" cy="149598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25"/>
            <p:cNvSpPr txBox="1"/>
            <p:nvPr/>
          </p:nvSpPr>
          <p:spPr>
            <a:xfrm>
              <a:off x="2339938" y="8541962"/>
              <a:ext cx="2514902" cy="1400783"/>
            </a:xfrm>
            <a:prstGeom prst="rect">
              <a:avLst/>
            </a:prstGeom>
            <a:noFill/>
          </p:spPr>
          <p:txBody>
            <a:bodyPr wrap="square" rtlCol="0">
              <a:spAutoFit/>
            </a:bodyPr>
            <a:lstStyle/>
            <a:p>
              <a:r>
                <a:rPr lang="en-US" sz="1050" b="1" dirty="0"/>
                <a:t>Security Label</a:t>
              </a:r>
            </a:p>
            <a:p>
              <a:r>
                <a:rPr lang="en-US" sz="1050" dirty="0"/>
                <a:t>Clearance = </a:t>
              </a:r>
              <a:r>
                <a:rPr lang="en-US" sz="1050" dirty="0" err="1"/>
                <a:t>V.High</a:t>
              </a:r>
              <a:endParaRPr lang="en-US" sz="1050" dirty="0"/>
            </a:p>
            <a:p>
              <a:r>
                <a:rPr lang="en-US" sz="1050" dirty="0"/>
                <a:t>Objects = all</a:t>
              </a:r>
            </a:p>
            <a:p>
              <a:r>
                <a:rPr lang="en-US" sz="1050" dirty="0"/>
                <a:t>Groups = all</a:t>
              </a:r>
            </a:p>
          </p:txBody>
        </p:sp>
        <p:pic>
          <p:nvPicPr>
            <p:cNvPr id="113" name="Picture 4" descr="http://www.utahstudentsconnect.org/images/pics/27840-computer-user-iconibm-lotus-symphony---gallery--user-icon-in-orange-t4ml2pq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2954" y="8321848"/>
              <a:ext cx="864095" cy="968733"/>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28"/>
            <p:cNvSpPr txBox="1"/>
            <p:nvPr/>
          </p:nvSpPr>
          <p:spPr>
            <a:xfrm>
              <a:off x="5753650" y="9157765"/>
              <a:ext cx="1980531" cy="392606"/>
            </a:xfrm>
            <a:prstGeom prst="rect">
              <a:avLst/>
            </a:prstGeom>
            <a:noFill/>
          </p:spPr>
          <p:txBody>
            <a:bodyPr wrap="square" rtlCol="0">
              <a:spAutoFit/>
            </a:bodyPr>
            <a:lstStyle/>
            <a:p>
              <a:r>
                <a:rPr lang="en-US" sz="1100" b="1" dirty="0" err="1" smtClean="0"/>
                <a:t>Alen</a:t>
              </a:r>
              <a:endParaRPr lang="en-US" sz="1100" b="1" dirty="0"/>
            </a:p>
          </p:txBody>
        </p:sp>
        <p:pic>
          <p:nvPicPr>
            <p:cNvPr id="115" name="Picture 4" descr="http://icons.iconarchive.com/icons/pixelresort/peely/256/video-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2523" y="8914709"/>
              <a:ext cx="976695" cy="1021364"/>
            </a:xfrm>
            <a:prstGeom prst="rect">
              <a:avLst/>
            </a:prstGeom>
            <a:noFill/>
            <a:extLst>
              <a:ext uri="{909E8E84-426E-40DD-AFC4-6F175D3DCCD1}">
                <a14:hiddenFill xmlns:a14="http://schemas.microsoft.com/office/drawing/2010/main">
                  <a:solidFill>
                    <a:srgbClr val="FFFFFF"/>
                  </a:solidFill>
                </a14:hiddenFill>
              </a:ext>
            </a:extLst>
          </p:spPr>
        </p:pic>
        <p:cxnSp>
          <p:nvCxnSpPr>
            <p:cNvPr id="116" name="Straight Connector 31"/>
            <p:cNvCxnSpPr>
              <a:stCxn id="113" idx="3"/>
              <a:endCxn id="118" idx="1"/>
            </p:cNvCxnSpPr>
            <p:nvPr/>
          </p:nvCxnSpPr>
          <p:spPr>
            <a:xfrm flipV="1">
              <a:off x="6317049" y="8361994"/>
              <a:ext cx="520277" cy="4442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34"/>
            <p:cNvCxnSpPr>
              <a:endCxn id="115" idx="1"/>
            </p:cNvCxnSpPr>
            <p:nvPr/>
          </p:nvCxnSpPr>
          <p:spPr>
            <a:xfrm>
              <a:off x="6315722" y="9239530"/>
              <a:ext cx="536801" cy="185861"/>
            </a:xfrm>
            <a:prstGeom prst="line">
              <a:avLst/>
            </a:prstGeom>
          </p:spPr>
          <p:style>
            <a:lnRef idx="1">
              <a:schemeClr val="accent1"/>
            </a:lnRef>
            <a:fillRef idx="0">
              <a:schemeClr val="accent1"/>
            </a:fillRef>
            <a:effectRef idx="0">
              <a:schemeClr val="accent1"/>
            </a:effectRef>
            <a:fontRef idx="minor">
              <a:schemeClr val="tx1"/>
            </a:fontRef>
          </p:style>
        </p:cxnSp>
        <p:pic>
          <p:nvPicPr>
            <p:cNvPr id="118" name="Picture 2" descr="http://icons.iconarchive.com/icons/iconshock/folder/256/gallery-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7326" y="7789581"/>
              <a:ext cx="1135908" cy="1144825"/>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40"/>
            <p:cNvSpPr txBox="1"/>
            <p:nvPr/>
          </p:nvSpPr>
          <p:spPr>
            <a:xfrm>
              <a:off x="5885002" y="9887627"/>
              <a:ext cx="4796220" cy="392606"/>
            </a:xfrm>
            <a:prstGeom prst="rect">
              <a:avLst/>
            </a:prstGeom>
            <a:noFill/>
          </p:spPr>
          <p:txBody>
            <a:bodyPr wrap="square" rtlCol="0">
              <a:spAutoFit/>
            </a:bodyPr>
            <a:lstStyle/>
            <a:p>
              <a:r>
                <a:rPr lang="en-US" sz="1100" b="1" dirty="0" err="1" smtClean="0">
                  <a:solidFill>
                    <a:srgbClr val="C00000"/>
                  </a:solidFill>
                </a:rPr>
                <a:t>Alen’s</a:t>
              </a:r>
              <a:r>
                <a:rPr lang="en-US" sz="1100" b="1" dirty="0" smtClean="0">
                  <a:solidFill>
                    <a:srgbClr val="C00000"/>
                  </a:solidFill>
                </a:rPr>
                <a:t> </a:t>
              </a:r>
              <a:r>
                <a:rPr lang="en-US" sz="1100" b="1" dirty="0">
                  <a:solidFill>
                    <a:srgbClr val="C00000"/>
                  </a:solidFill>
                </a:rPr>
                <a:t>objects</a:t>
              </a:r>
            </a:p>
          </p:txBody>
        </p:sp>
        <p:sp>
          <p:nvSpPr>
            <p:cNvPr id="120" name="TextBox 41"/>
            <p:cNvSpPr txBox="1"/>
            <p:nvPr/>
          </p:nvSpPr>
          <p:spPr>
            <a:xfrm>
              <a:off x="401813" y="10833393"/>
              <a:ext cx="4796220" cy="392606"/>
            </a:xfrm>
            <a:prstGeom prst="rect">
              <a:avLst/>
            </a:prstGeom>
            <a:noFill/>
          </p:spPr>
          <p:txBody>
            <a:bodyPr wrap="square" rtlCol="0">
              <a:spAutoFit/>
            </a:bodyPr>
            <a:lstStyle/>
            <a:p>
              <a:r>
                <a:rPr lang="en-US" sz="1100" b="1" dirty="0" err="1" smtClean="0">
                  <a:solidFill>
                    <a:srgbClr val="C00000"/>
                  </a:solidFill>
                </a:rPr>
                <a:t>Alen’s</a:t>
              </a:r>
              <a:r>
                <a:rPr lang="en-US" sz="1100" b="1" dirty="0" smtClean="0">
                  <a:solidFill>
                    <a:srgbClr val="C00000"/>
                  </a:solidFill>
                </a:rPr>
                <a:t> </a:t>
              </a:r>
              <a:r>
                <a:rPr lang="en-US" sz="1100" b="1" dirty="0">
                  <a:solidFill>
                    <a:srgbClr val="C00000"/>
                  </a:solidFill>
                </a:rPr>
                <a:t>friends</a:t>
              </a:r>
            </a:p>
          </p:txBody>
        </p:sp>
        <p:sp>
          <p:nvSpPr>
            <p:cNvPr id="121" name="Vertical Scroll 42"/>
            <p:cNvSpPr/>
            <p:nvPr/>
          </p:nvSpPr>
          <p:spPr>
            <a:xfrm>
              <a:off x="7567000" y="7203676"/>
              <a:ext cx="2670436" cy="150352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43"/>
            <p:cNvSpPr txBox="1"/>
            <p:nvPr/>
          </p:nvSpPr>
          <p:spPr>
            <a:xfrm>
              <a:off x="7935437" y="7260793"/>
              <a:ext cx="2142664" cy="1400783"/>
            </a:xfrm>
            <a:prstGeom prst="rect">
              <a:avLst/>
            </a:prstGeom>
            <a:noFill/>
          </p:spPr>
          <p:txBody>
            <a:bodyPr wrap="square" rtlCol="0">
              <a:spAutoFit/>
            </a:bodyPr>
            <a:lstStyle/>
            <a:p>
              <a:r>
                <a:rPr lang="en-US" sz="1050" b="1" dirty="0" smtClean="0"/>
                <a:t>Sensitivity Label</a:t>
              </a:r>
              <a:endParaRPr lang="en-US" sz="1050" b="1" dirty="0"/>
            </a:p>
            <a:p>
              <a:r>
                <a:rPr lang="en-US" sz="1050" dirty="0"/>
                <a:t>Sensitivity= High</a:t>
              </a:r>
            </a:p>
            <a:p>
              <a:r>
                <a:rPr lang="en-US" sz="1050" dirty="0"/>
                <a:t>Type = photo</a:t>
              </a:r>
            </a:p>
            <a:p>
              <a:r>
                <a:rPr lang="en-US" sz="1050" dirty="0"/>
                <a:t>Groups = family</a:t>
              </a:r>
            </a:p>
          </p:txBody>
        </p:sp>
        <p:sp>
          <p:nvSpPr>
            <p:cNvPr id="123" name="Vertical Scroll 44"/>
            <p:cNvSpPr/>
            <p:nvPr/>
          </p:nvSpPr>
          <p:spPr>
            <a:xfrm>
              <a:off x="7522612" y="8883670"/>
              <a:ext cx="2714823" cy="163672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45"/>
            <p:cNvSpPr txBox="1"/>
            <p:nvPr/>
          </p:nvSpPr>
          <p:spPr>
            <a:xfrm>
              <a:off x="7882658" y="8973251"/>
              <a:ext cx="2195446" cy="1108535"/>
            </a:xfrm>
            <a:prstGeom prst="rect">
              <a:avLst/>
            </a:prstGeom>
            <a:noFill/>
          </p:spPr>
          <p:txBody>
            <a:bodyPr wrap="square" rtlCol="0">
              <a:spAutoFit/>
            </a:bodyPr>
            <a:lstStyle/>
            <a:p>
              <a:r>
                <a:rPr lang="en-US" sz="1050" b="1" dirty="0" smtClean="0"/>
                <a:t>Sensitivity Label</a:t>
              </a:r>
              <a:endParaRPr lang="en-US" sz="1050" b="1" dirty="0"/>
            </a:p>
            <a:p>
              <a:r>
                <a:rPr lang="en-US" sz="1050" dirty="0"/>
                <a:t>Sensitivity= </a:t>
              </a:r>
              <a:r>
                <a:rPr lang="en-US" sz="1050" dirty="0" smtClean="0"/>
                <a:t>High</a:t>
              </a:r>
              <a:endParaRPr lang="en-US" sz="1050" dirty="0"/>
            </a:p>
            <a:p>
              <a:r>
                <a:rPr lang="en-US" sz="1050" dirty="0"/>
                <a:t>Type = video</a:t>
              </a:r>
            </a:p>
            <a:p>
              <a:r>
                <a:rPr lang="en-US" sz="1050" dirty="0"/>
                <a:t>Groups = all</a:t>
              </a:r>
            </a:p>
          </p:txBody>
        </p:sp>
        <p:sp>
          <p:nvSpPr>
            <p:cNvPr id="125" name="TextBox 39"/>
            <p:cNvSpPr txBox="1"/>
            <p:nvPr/>
          </p:nvSpPr>
          <p:spPr>
            <a:xfrm>
              <a:off x="157228" y="12062641"/>
              <a:ext cx="9519553" cy="969968"/>
            </a:xfrm>
            <a:prstGeom prst="rect">
              <a:avLst/>
            </a:prstGeom>
            <a:noFill/>
            <a:ln>
              <a:solidFill>
                <a:schemeClr val="tx1"/>
              </a:solidFill>
            </a:ln>
          </p:spPr>
          <p:txBody>
            <a:bodyPr wrap="square" rtlCol="0">
              <a:spAutoFit/>
            </a:bodyPr>
            <a:lstStyle/>
            <a:p>
              <a:pPr marL="342875" indent="-342875">
                <a:buFont typeface="Wingdings" panose="05000000000000000000" pitchFamily="2" charset="2"/>
                <a:buChar char="Ø"/>
              </a:pPr>
              <a:r>
                <a:rPr lang="en-US" sz="1200" b="1" dirty="0">
                  <a:solidFill>
                    <a:srgbClr val="0070C0"/>
                  </a:solidFill>
                </a:rPr>
                <a:t>Mike and Javier  will not see </a:t>
              </a:r>
              <a:r>
                <a:rPr lang="en-US" sz="1200" b="1" dirty="0" err="1" smtClean="0">
                  <a:solidFill>
                    <a:srgbClr val="0070C0"/>
                  </a:solidFill>
                </a:rPr>
                <a:t>Alen’s</a:t>
              </a:r>
              <a:r>
                <a:rPr lang="en-US" sz="1200" b="1" dirty="0" smtClean="0">
                  <a:solidFill>
                    <a:srgbClr val="0070C0"/>
                  </a:solidFill>
                </a:rPr>
                <a:t> photo</a:t>
              </a:r>
              <a:r>
                <a:rPr lang="en-US" sz="1200" b="1" dirty="0">
                  <a:solidFill>
                    <a:srgbClr val="0070C0"/>
                  </a:solidFill>
                </a:rPr>
                <a:t>, only Dima can gain access to it</a:t>
              </a:r>
            </a:p>
            <a:p>
              <a:pPr marL="342875" indent="-342875">
                <a:buFont typeface="Wingdings" panose="05000000000000000000" pitchFamily="2" charset="2"/>
                <a:buChar char="Ø"/>
              </a:pPr>
              <a:r>
                <a:rPr lang="en-US" sz="1200" b="1" dirty="0">
                  <a:solidFill>
                    <a:srgbClr val="0070C0"/>
                  </a:solidFill>
                </a:rPr>
                <a:t>Mike, Dima, and Javier will all access </a:t>
              </a:r>
              <a:r>
                <a:rPr lang="en-US" sz="1200" b="1" dirty="0" err="1" smtClean="0">
                  <a:solidFill>
                    <a:srgbClr val="0070C0"/>
                  </a:solidFill>
                </a:rPr>
                <a:t>Alen’s</a:t>
              </a:r>
              <a:r>
                <a:rPr lang="en-US" sz="1200" b="1" dirty="0" smtClean="0">
                  <a:solidFill>
                    <a:srgbClr val="0070C0"/>
                  </a:solidFill>
                </a:rPr>
                <a:t> video</a:t>
              </a:r>
              <a:endParaRPr lang="en-US" sz="1200" b="1" dirty="0">
                <a:solidFill>
                  <a:srgbClr val="0070C0"/>
                </a:solidFill>
              </a:endParaRPr>
            </a:p>
          </p:txBody>
        </p:sp>
        <p:cxnSp>
          <p:nvCxnSpPr>
            <p:cNvPr id="126" name="Straight Connector 47"/>
            <p:cNvCxnSpPr/>
            <p:nvPr/>
          </p:nvCxnSpPr>
          <p:spPr>
            <a:xfrm flipH="1">
              <a:off x="5466881" y="6332190"/>
              <a:ext cx="44154" cy="56282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9372529"/>
      </p:ext>
    </p:extLst>
  </p:cSld>
  <p:clrMapOvr>
    <a:masterClrMapping/>
  </p:clrMapOvr>
  <mc:AlternateContent xmlns:mc="http://schemas.openxmlformats.org/markup-compatibility/2006">
    <mc:Choice xmlns:p14="http://schemas.microsoft.com/office/powerpoint/2010/main" Requires="p14">
      <p:transition spd="slow" p14:dur="2000" advTm="161357"/>
    </mc:Choice>
    <mc:Fallback>
      <p:transition spd="slow" advTm="16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8645" y="-76200"/>
            <a:ext cx="4893955" cy="888923"/>
          </a:xfrm>
        </p:spPr>
        <p:txBody>
          <a:bodyPr/>
          <a:lstStyle/>
          <a:p>
            <a:r>
              <a:rPr lang="en-US" dirty="0" smtClean="0"/>
              <a:t>What about a share?</a:t>
            </a:r>
            <a:endParaRPr lang="en-US" dirty="0"/>
          </a:p>
        </p:txBody>
      </p:sp>
      <p:grpSp>
        <p:nvGrpSpPr>
          <p:cNvPr id="3" name="Gruppo 2"/>
          <p:cNvGrpSpPr/>
          <p:nvPr/>
        </p:nvGrpSpPr>
        <p:grpSpPr>
          <a:xfrm>
            <a:off x="2630868" y="3657600"/>
            <a:ext cx="3160332" cy="2884478"/>
            <a:chOff x="5264124" y="1204241"/>
            <a:chExt cx="3160332" cy="2884478"/>
          </a:xfrm>
        </p:grpSpPr>
        <p:pic>
          <p:nvPicPr>
            <p:cNvPr id="4"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555" y="3218601"/>
              <a:ext cx="712639" cy="4926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o 4"/>
            <p:cNvGrpSpPr/>
            <p:nvPr/>
          </p:nvGrpSpPr>
          <p:grpSpPr>
            <a:xfrm>
              <a:off x="5264124" y="1204241"/>
              <a:ext cx="3160332" cy="2884478"/>
              <a:chOff x="5298351" y="1460448"/>
              <a:chExt cx="3160332" cy="2884478"/>
            </a:xfrm>
          </p:grpSpPr>
          <p:grpSp>
            <p:nvGrpSpPr>
              <p:cNvPr id="6" name="Gruppo 127"/>
              <p:cNvGrpSpPr/>
              <p:nvPr/>
            </p:nvGrpSpPr>
            <p:grpSpPr>
              <a:xfrm>
                <a:off x="5298351" y="1460448"/>
                <a:ext cx="3160332" cy="1806042"/>
                <a:chOff x="13543" y="-63031"/>
                <a:chExt cx="2713172" cy="1900617"/>
              </a:xfrm>
            </p:grpSpPr>
            <p:sp>
              <p:nvSpPr>
                <p:cNvPr id="12" name="TextBox 21"/>
                <p:cNvSpPr txBox="1"/>
                <p:nvPr/>
              </p:nvSpPr>
              <p:spPr>
                <a:xfrm>
                  <a:off x="13543" y="1476147"/>
                  <a:ext cx="846343" cy="307777"/>
                </a:xfrm>
                <a:prstGeom prst="rect">
                  <a:avLst/>
                </a:prstGeom>
                <a:noFill/>
              </p:spPr>
              <p:txBody>
                <a:bodyPr wrap="square" rtlCol="0">
                  <a:spAutoFit/>
                </a:bodyPr>
                <a:lstStyle/>
                <a:p>
                  <a:r>
                    <a:rPr lang="en-US" sz="1400" b="1" dirty="0"/>
                    <a:t>Dima</a:t>
                  </a:r>
                </a:p>
              </p:txBody>
            </p:sp>
            <p:grpSp>
              <p:nvGrpSpPr>
                <p:cNvPr id="13" name="Gruppo 108"/>
                <p:cNvGrpSpPr/>
                <p:nvPr/>
              </p:nvGrpSpPr>
              <p:grpSpPr>
                <a:xfrm>
                  <a:off x="62608" y="-63031"/>
                  <a:ext cx="2664107" cy="1900617"/>
                  <a:chOff x="62608" y="-63031"/>
                  <a:chExt cx="2664107" cy="1900617"/>
                </a:xfrm>
              </p:grpSpPr>
              <p:cxnSp>
                <p:nvCxnSpPr>
                  <p:cNvPr id="14" name="Straight Connector 147"/>
                  <p:cNvCxnSpPr>
                    <a:stCxn id="18" idx="0"/>
                    <a:endCxn id="25" idx="1"/>
                  </p:cNvCxnSpPr>
                  <p:nvPr/>
                </p:nvCxnSpPr>
                <p:spPr>
                  <a:xfrm flipV="1">
                    <a:off x="378357" y="808618"/>
                    <a:ext cx="580890" cy="22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1"/>
                  <p:cNvCxnSpPr>
                    <a:stCxn id="18" idx="3"/>
                    <a:endCxn id="21" idx="1"/>
                  </p:cNvCxnSpPr>
                  <p:nvPr/>
                </p:nvCxnSpPr>
                <p:spPr>
                  <a:xfrm>
                    <a:off x="694106" y="1305706"/>
                    <a:ext cx="283303" cy="1744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po 89"/>
                  <p:cNvGrpSpPr/>
                  <p:nvPr/>
                </p:nvGrpSpPr>
                <p:grpSpPr>
                  <a:xfrm>
                    <a:off x="1332837" y="-63031"/>
                    <a:ext cx="1393878" cy="914812"/>
                    <a:chOff x="2367279" y="-398617"/>
                    <a:chExt cx="1425035" cy="1017891"/>
                  </a:xfrm>
                </p:grpSpPr>
                <p:sp>
                  <p:nvSpPr>
                    <p:cNvPr id="27" name="Vertical Scroll 16"/>
                    <p:cNvSpPr/>
                    <p:nvPr/>
                  </p:nvSpPr>
                  <p:spPr>
                    <a:xfrm>
                      <a:off x="2367279" y="-398617"/>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7"/>
                    <p:cNvSpPr txBox="1"/>
                    <p:nvPr/>
                  </p:nvSpPr>
                  <p:spPr>
                    <a:xfrm>
                      <a:off x="2465014" y="-353777"/>
                      <a:ext cx="1327300" cy="973051"/>
                    </a:xfrm>
                    <a:prstGeom prst="rect">
                      <a:avLst/>
                    </a:prstGeom>
                    <a:noFill/>
                  </p:spPr>
                  <p:txBody>
                    <a:bodyPr wrap="square" rtlCol="0">
                      <a:spAutoFit/>
                    </a:bodyPr>
                    <a:lstStyle/>
                    <a:p>
                      <a:r>
                        <a:rPr lang="en-US" sz="1200" b="1" dirty="0"/>
                        <a:t>Security Label</a:t>
                      </a:r>
                    </a:p>
                    <a:p>
                      <a:r>
                        <a:rPr lang="en-US" sz="1200" dirty="0"/>
                        <a:t>Clearance = V.H</a:t>
                      </a:r>
                    </a:p>
                    <a:p>
                      <a:r>
                        <a:rPr lang="en-US" sz="1200" dirty="0"/>
                        <a:t>Objects = photo</a:t>
                      </a:r>
                    </a:p>
                    <a:p>
                      <a:r>
                        <a:rPr lang="en-US" sz="1200" dirty="0"/>
                        <a:t>Groups = family</a:t>
                      </a:r>
                    </a:p>
                  </p:txBody>
                </p:sp>
              </p:grpSp>
              <p:grpSp>
                <p:nvGrpSpPr>
                  <p:cNvPr id="17" name="Gruppo 87"/>
                  <p:cNvGrpSpPr/>
                  <p:nvPr/>
                </p:nvGrpSpPr>
                <p:grpSpPr>
                  <a:xfrm>
                    <a:off x="786058" y="549378"/>
                    <a:ext cx="846343" cy="613396"/>
                    <a:chOff x="1110224" y="144773"/>
                    <a:chExt cx="846343" cy="613396"/>
                  </a:xfrm>
                </p:grpSpPr>
                <p:pic>
                  <p:nvPicPr>
                    <p:cNvPr id="25"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3413" y="144773"/>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1"/>
                    <p:cNvSpPr txBox="1"/>
                    <p:nvPr/>
                  </p:nvSpPr>
                  <p:spPr>
                    <a:xfrm>
                      <a:off x="1110224" y="450392"/>
                      <a:ext cx="846343" cy="307777"/>
                    </a:xfrm>
                    <a:prstGeom prst="rect">
                      <a:avLst/>
                    </a:prstGeom>
                    <a:noFill/>
                  </p:spPr>
                  <p:txBody>
                    <a:bodyPr wrap="square" rtlCol="0">
                      <a:spAutoFit/>
                    </a:bodyPr>
                    <a:lstStyle/>
                    <a:p>
                      <a:r>
                        <a:rPr lang="en-US" sz="1400" b="1" dirty="0"/>
                        <a:t>Mike</a:t>
                      </a:r>
                    </a:p>
                  </p:txBody>
                </p:sp>
              </p:grpSp>
              <p:pic>
                <p:nvPicPr>
                  <p:cNvPr id="18" name="Picture 4" descr="http://www.utahstudentsconnect.org/images/pics/27840-computer-user-iconibm-lotus-symphony---gallery--user-icon-in-orange-t4ml2pq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08" y="1029218"/>
                    <a:ext cx="631498" cy="55297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po 90"/>
                  <p:cNvGrpSpPr/>
                  <p:nvPr/>
                </p:nvGrpSpPr>
                <p:grpSpPr>
                  <a:xfrm>
                    <a:off x="1373180" y="949545"/>
                    <a:ext cx="1340033" cy="888041"/>
                    <a:chOff x="2353473" y="-419819"/>
                    <a:chExt cx="1369986" cy="988103"/>
                  </a:xfrm>
                </p:grpSpPr>
                <p:sp>
                  <p:nvSpPr>
                    <p:cNvPr id="23" name="Vertical Scroll 16"/>
                    <p:cNvSpPr/>
                    <p:nvPr/>
                  </p:nvSpPr>
                  <p:spPr>
                    <a:xfrm>
                      <a:off x="2353473" y="-419819"/>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7"/>
                    <p:cNvSpPr txBox="1"/>
                    <p:nvPr/>
                  </p:nvSpPr>
                  <p:spPr>
                    <a:xfrm>
                      <a:off x="2451209" y="-374979"/>
                      <a:ext cx="1272250" cy="924632"/>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grpSp>
                <p:nvGrpSpPr>
                  <p:cNvPr id="20" name="Gruppo 88"/>
                  <p:cNvGrpSpPr/>
                  <p:nvPr/>
                </p:nvGrpSpPr>
                <p:grpSpPr>
                  <a:xfrm>
                    <a:off x="824008" y="1220909"/>
                    <a:ext cx="765208" cy="588058"/>
                    <a:chOff x="1237539" y="1090069"/>
                    <a:chExt cx="765208" cy="588058"/>
                  </a:xfrm>
                </p:grpSpPr>
                <p:pic>
                  <p:nvPicPr>
                    <p:cNvPr id="21"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940" y="1090069"/>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2"/>
                    <p:cNvSpPr txBox="1"/>
                    <p:nvPr/>
                  </p:nvSpPr>
                  <p:spPr>
                    <a:xfrm>
                      <a:off x="1237539" y="1370350"/>
                      <a:ext cx="587164" cy="307777"/>
                    </a:xfrm>
                    <a:prstGeom prst="rect">
                      <a:avLst/>
                    </a:prstGeom>
                    <a:noFill/>
                  </p:spPr>
                  <p:txBody>
                    <a:bodyPr wrap="square" rtlCol="0">
                      <a:spAutoFit/>
                    </a:bodyPr>
                    <a:lstStyle/>
                    <a:p>
                      <a:r>
                        <a:rPr lang="en-US" sz="1400" b="1" dirty="0"/>
                        <a:t>Lina</a:t>
                      </a:r>
                    </a:p>
                  </p:txBody>
                </p:sp>
              </p:grpSp>
            </p:grpSp>
          </p:grpSp>
          <p:grpSp>
            <p:nvGrpSpPr>
              <p:cNvPr id="7" name="Gruppo 6"/>
              <p:cNvGrpSpPr/>
              <p:nvPr/>
            </p:nvGrpSpPr>
            <p:grpSpPr>
              <a:xfrm>
                <a:off x="6879264" y="3501074"/>
                <a:ext cx="1558795" cy="843852"/>
                <a:chOff x="6904536" y="3193297"/>
                <a:chExt cx="1558795" cy="843852"/>
              </a:xfrm>
            </p:grpSpPr>
            <p:sp>
              <p:nvSpPr>
                <p:cNvPr id="10" name="Vertical Scroll 16"/>
                <p:cNvSpPr/>
                <p:nvPr/>
              </p:nvSpPr>
              <p:spPr>
                <a:xfrm>
                  <a:off x="6904536" y="3193297"/>
                  <a:ext cx="1558795" cy="84385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7"/>
                <p:cNvSpPr txBox="1"/>
                <p:nvPr/>
              </p:nvSpPr>
              <p:spPr>
                <a:xfrm>
                  <a:off x="7007275" y="3211187"/>
                  <a:ext cx="1449530" cy="789647"/>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cxnSp>
            <p:nvCxnSpPr>
              <p:cNvPr id="8" name="Straight Connector 11"/>
              <p:cNvCxnSpPr>
                <a:stCxn id="18" idx="2"/>
                <a:endCxn id="4" idx="1"/>
              </p:cNvCxnSpPr>
              <p:nvPr/>
            </p:nvCxnSpPr>
            <p:spPr>
              <a:xfrm>
                <a:off x="5723290" y="3023805"/>
                <a:ext cx="727265" cy="441136"/>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22"/>
              <p:cNvSpPr txBox="1"/>
              <p:nvPr/>
            </p:nvSpPr>
            <p:spPr>
              <a:xfrm>
                <a:off x="6319319" y="3746633"/>
                <a:ext cx="683935" cy="307777"/>
              </a:xfrm>
              <a:prstGeom prst="rect">
                <a:avLst/>
              </a:prstGeom>
              <a:noFill/>
            </p:spPr>
            <p:txBody>
              <a:bodyPr wrap="square" rtlCol="0">
                <a:spAutoFit/>
              </a:bodyPr>
              <a:lstStyle/>
              <a:p>
                <a:r>
                  <a:rPr lang="en-US" sz="1400" b="1" dirty="0" err="1" smtClean="0"/>
                  <a:t>Alen</a:t>
                </a:r>
                <a:endParaRPr lang="en-US" sz="1400" b="1" dirty="0"/>
              </a:p>
            </p:txBody>
          </p:sp>
        </p:grpSp>
      </p:grpSp>
      <p:grpSp>
        <p:nvGrpSpPr>
          <p:cNvPr id="53" name="Group 195"/>
          <p:cNvGrpSpPr/>
          <p:nvPr/>
        </p:nvGrpSpPr>
        <p:grpSpPr>
          <a:xfrm>
            <a:off x="5702420" y="2438400"/>
            <a:ext cx="3365380" cy="1953499"/>
            <a:chOff x="4533169" y="1338926"/>
            <a:chExt cx="3600399" cy="2459434"/>
          </a:xfrm>
        </p:grpSpPr>
        <p:pic>
          <p:nvPicPr>
            <p:cNvPr id="54" name="Picture 4" descr="http://www.utahstudentsconnect.org/images/pics/27840-computer-user-iconibm-lotus-symphony---gallery--user-icon-in-orange-t4ml2pq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169" y="2168080"/>
              <a:ext cx="639883" cy="71834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197"/>
            <p:cNvSpPr txBox="1"/>
            <p:nvPr/>
          </p:nvSpPr>
          <p:spPr>
            <a:xfrm>
              <a:off x="4755842" y="2787934"/>
              <a:ext cx="1466629" cy="348739"/>
            </a:xfrm>
            <a:prstGeom prst="rect">
              <a:avLst/>
            </a:prstGeom>
            <a:noFill/>
          </p:spPr>
          <p:txBody>
            <a:bodyPr wrap="square" rtlCol="0">
              <a:spAutoFit/>
            </a:bodyPr>
            <a:lstStyle/>
            <a:p>
              <a:r>
                <a:rPr lang="en-US" sz="1200" b="1" dirty="0" err="1" smtClean="0"/>
                <a:t>Alen</a:t>
              </a:r>
              <a:endParaRPr lang="en-US" sz="1200" b="1" dirty="0"/>
            </a:p>
          </p:txBody>
        </p:sp>
        <p:pic>
          <p:nvPicPr>
            <p:cNvPr id="56" name="Picture 4" descr="http://icons.iconarchive.com/icons/pixelresort/peely/256/video-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9583" y="2607702"/>
              <a:ext cx="723266" cy="75736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199"/>
            <p:cNvCxnSpPr>
              <a:stCxn id="54" idx="3"/>
              <a:endCxn id="59" idx="1"/>
            </p:cNvCxnSpPr>
            <p:nvPr/>
          </p:nvCxnSpPr>
          <p:spPr>
            <a:xfrm flipV="1">
              <a:off x="5173052" y="2197849"/>
              <a:ext cx="385277" cy="32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200"/>
            <p:cNvCxnSpPr>
              <a:endCxn id="56" idx="1"/>
            </p:cNvCxnSpPr>
            <p:nvPr/>
          </p:nvCxnSpPr>
          <p:spPr>
            <a:xfrm>
              <a:off x="5172069" y="2848565"/>
              <a:ext cx="397514" cy="137821"/>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2" descr="http://icons.iconarchive.com/icons/iconshock/folder/256/gallery-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8329" y="1773390"/>
              <a:ext cx="841166" cy="848918"/>
            </a:xfrm>
            <a:prstGeom prst="rect">
              <a:avLst/>
            </a:prstGeom>
            <a:noFill/>
            <a:extLst>
              <a:ext uri="{909E8E84-426E-40DD-AFC4-6F175D3DCCD1}">
                <a14:hiddenFill xmlns:a14="http://schemas.microsoft.com/office/drawing/2010/main">
                  <a:solidFill>
                    <a:srgbClr val="FFFFFF"/>
                  </a:solidFill>
                </a14:hiddenFill>
              </a:ext>
            </a:extLst>
          </p:spPr>
        </p:pic>
        <p:sp>
          <p:nvSpPr>
            <p:cNvPr id="60" name="Vertical Scroll 202"/>
            <p:cNvSpPr/>
            <p:nvPr/>
          </p:nvSpPr>
          <p:spPr>
            <a:xfrm>
              <a:off x="6098671" y="1338926"/>
              <a:ext cx="1859528" cy="111490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203"/>
            <p:cNvSpPr txBox="1"/>
            <p:nvPr/>
          </p:nvSpPr>
          <p:spPr>
            <a:xfrm>
              <a:off x="6322663" y="1445715"/>
              <a:ext cx="1810905" cy="830997"/>
            </a:xfrm>
            <a:prstGeom prst="rect">
              <a:avLst/>
            </a:prstGeom>
            <a:noFill/>
          </p:spPr>
          <p:txBody>
            <a:bodyPr wrap="square" rtlCol="0">
              <a:spAutoFit/>
            </a:bodyPr>
            <a:lstStyle/>
            <a:p>
              <a:r>
                <a:rPr lang="en-US" sz="1200" b="1" dirty="0"/>
                <a:t>Security Label</a:t>
              </a:r>
            </a:p>
            <a:p>
              <a:r>
                <a:rPr lang="en-US" sz="1200" dirty="0"/>
                <a:t>Sensitivity= High</a:t>
              </a:r>
            </a:p>
            <a:p>
              <a:r>
                <a:rPr lang="en-US" sz="1200" dirty="0"/>
                <a:t>Type = photo</a:t>
              </a:r>
            </a:p>
            <a:p>
              <a:r>
                <a:rPr lang="en-US" sz="1200" dirty="0"/>
                <a:t>Groups = family</a:t>
              </a:r>
            </a:p>
          </p:txBody>
        </p:sp>
        <p:sp>
          <p:nvSpPr>
            <p:cNvPr id="62" name="Vertical Scroll 204"/>
            <p:cNvSpPr/>
            <p:nvPr/>
          </p:nvSpPr>
          <p:spPr>
            <a:xfrm>
              <a:off x="6065800" y="2584685"/>
              <a:ext cx="1859528" cy="121367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205"/>
            <p:cNvSpPr txBox="1"/>
            <p:nvPr/>
          </p:nvSpPr>
          <p:spPr>
            <a:xfrm>
              <a:off x="6226756" y="2701104"/>
              <a:ext cx="1810903" cy="1046216"/>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High</a:t>
              </a:r>
              <a:endParaRPr lang="en-US" sz="1200" dirty="0"/>
            </a:p>
            <a:p>
              <a:r>
                <a:rPr lang="en-US" sz="1200" dirty="0"/>
                <a:t>Type = video</a:t>
              </a:r>
            </a:p>
            <a:p>
              <a:r>
                <a:rPr lang="en-US" sz="1200" dirty="0"/>
                <a:t>Groups = all</a:t>
              </a:r>
            </a:p>
          </p:txBody>
        </p:sp>
      </p:grpSp>
      <p:grpSp>
        <p:nvGrpSpPr>
          <p:cNvPr id="64" name="Gruppo 63"/>
          <p:cNvGrpSpPr/>
          <p:nvPr/>
        </p:nvGrpSpPr>
        <p:grpSpPr>
          <a:xfrm>
            <a:off x="76200" y="1219200"/>
            <a:ext cx="3859783" cy="2786568"/>
            <a:chOff x="263486" y="1376040"/>
            <a:chExt cx="3859783" cy="2786568"/>
          </a:xfrm>
        </p:grpSpPr>
        <p:grpSp>
          <p:nvGrpSpPr>
            <p:cNvPr id="65" name="Group 176"/>
            <p:cNvGrpSpPr/>
            <p:nvPr/>
          </p:nvGrpSpPr>
          <p:grpSpPr>
            <a:xfrm>
              <a:off x="263486" y="1376040"/>
              <a:ext cx="3859783" cy="2786568"/>
              <a:chOff x="0" y="954445"/>
              <a:chExt cx="3214211" cy="3164513"/>
            </a:xfrm>
          </p:grpSpPr>
          <p:grpSp>
            <p:nvGrpSpPr>
              <p:cNvPr id="67" name="Group 177"/>
              <p:cNvGrpSpPr/>
              <p:nvPr/>
            </p:nvGrpSpPr>
            <p:grpSpPr>
              <a:xfrm>
                <a:off x="0" y="954445"/>
                <a:ext cx="3214211" cy="3164513"/>
                <a:chOff x="739357" y="1056297"/>
                <a:chExt cx="3076634" cy="3607572"/>
              </a:xfrm>
            </p:grpSpPr>
            <p:pic>
              <p:nvPicPr>
                <p:cNvPr id="69" name="Picture 4" descr="http://www.utahstudentsconnect.org/images/pics/27840-computer-user-iconibm-lotus-symphony---gallery--user-icon-in-orange-t4ml2pq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183"/>
                <p:cNvCxnSpPr>
                  <a:stCxn id="69"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84"/>
                <p:cNvCxnSpPr>
                  <a:stCxn id="69"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75"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t>Clearance = Low</a:t>
                  </a:r>
                </a:p>
                <a:p>
                  <a:r>
                    <a:rPr lang="en-US" sz="1100" dirty="0"/>
                    <a:t>Objects = </a:t>
                  </a:r>
                  <a:r>
                    <a:rPr lang="en-US" sz="1100" dirty="0" smtClean="0"/>
                    <a:t>photo, video</a:t>
                  </a:r>
                  <a:endParaRPr lang="en-US" sz="1100" dirty="0"/>
                </a:p>
                <a:p>
                  <a:r>
                    <a:rPr lang="en-US" sz="1100" dirty="0"/>
                    <a:t>Groups = family</a:t>
                  </a:r>
                </a:p>
              </p:txBody>
            </p:sp>
            <p:sp>
              <p:nvSpPr>
                <p:cNvPr id="77"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79"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80"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81"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82"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68"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66" name="Straight Connector 183"/>
            <p:cNvCxnSpPr>
              <a:endCxn id="81"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4" name="Gruppo 143"/>
          <p:cNvGrpSpPr/>
          <p:nvPr/>
        </p:nvGrpSpPr>
        <p:grpSpPr>
          <a:xfrm>
            <a:off x="5061919" y="914400"/>
            <a:ext cx="4005881" cy="1112567"/>
            <a:chOff x="611560" y="3946777"/>
            <a:chExt cx="3133232" cy="2227472"/>
          </a:xfrm>
        </p:grpSpPr>
        <p:sp>
          <p:nvSpPr>
            <p:cNvPr id="85" name="TextBox 40"/>
            <p:cNvSpPr txBox="1"/>
            <p:nvPr/>
          </p:nvSpPr>
          <p:spPr>
            <a:xfrm>
              <a:off x="611560" y="5609975"/>
              <a:ext cx="1268676" cy="418233"/>
            </a:xfrm>
            <a:prstGeom prst="rect">
              <a:avLst/>
            </a:prstGeom>
            <a:noFill/>
          </p:spPr>
          <p:txBody>
            <a:bodyPr wrap="square" rtlCol="0">
              <a:spAutoFit/>
            </a:bodyPr>
            <a:lstStyle/>
            <a:p>
              <a:r>
                <a:rPr lang="en-US" sz="1200" b="1" dirty="0">
                  <a:solidFill>
                    <a:srgbClr val="C00000"/>
                  </a:solidFill>
                </a:rPr>
                <a:t>Sample OSN</a:t>
              </a:r>
            </a:p>
          </p:txBody>
        </p:sp>
        <p:grpSp>
          <p:nvGrpSpPr>
            <p:cNvPr id="86" name="Gruppo 136"/>
            <p:cNvGrpSpPr/>
            <p:nvPr/>
          </p:nvGrpSpPr>
          <p:grpSpPr>
            <a:xfrm>
              <a:off x="757397" y="3946777"/>
              <a:ext cx="2987395" cy="2227472"/>
              <a:chOff x="611573" y="4010737"/>
              <a:chExt cx="2987395" cy="2227472"/>
            </a:xfrm>
          </p:grpSpPr>
          <p:grpSp>
            <p:nvGrpSpPr>
              <p:cNvPr id="87" name="Gruppo 51"/>
              <p:cNvGrpSpPr/>
              <p:nvPr/>
            </p:nvGrpSpPr>
            <p:grpSpPr>
              <a:xfrm>
                <a:off x="611573" y="4733394"/>
                <a:ext cx="694340" cy="776209"/>
                <a:chOff x="107504" y="1083829"/>
                <a:chExt cx="694340" cy="776209"/>
              </a:xfrm>
            </p:grpSpPr>
            <p:sp>
              <p:nvSpPr>
                <p:cNvPr id="106" name="TextBox 20"/>
                <p:cNvSpPr txBox="1"/>
                <p:nvPr/>
              </p:nvSpPr>
              <p:spPr>
                <a:xfrm>
                  <a:off x="107504" y="1465040"/>
                  <a:ext cx="576064" cy="394998"/>
                </a:xfrm>
                <a:prstGeom prst="rect">
                  <a:avLst/>
                </a:prstGeom>
                <a:noFill/>
              </p:spPr>
              <p:txBody>
                <a:bodyPr wrap="square" rtlCol="0">
                  <a:spAutoFit/>
                </a:bodyPr>
                <a:lstStyle/>
                <a:p>
                  <a:r>
                    <a:rPr lang="en-US" sz="1100" b="1" dirty="0" err="1" smtClean="0"/>
                    <a:t>Alen</a:t>
                  </a:r>
                  <a:endParaRPr lang="en-US" sz="1100" b="1" dirty="0"/>
                </a:p>
              </p:txBody>
            </p:sp>
            <p:pic>
              <p:nvPicPr>
                <p:cNvPr id="107"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37" y="1083829"/>
                  <a:ext cx="611807" cy="518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uppo 54"/>
              <p:cNvGrpSpPr/>
              <p:nvPr/>
            </p:nvGrpSpPr>
            <p:grpSpPr>
              <a:xfrm>
                <a:off x="1652929" y="4010737"/>
                <a:ext cx="719465" cy="753503"/>
                <a:chOff x="82379" y="1083829"/>
                <a:chExt cx="719465" cy="753503"/>
              </a:xfrm>
            </p:grpSpPr>
            <p:sp>
              <p:nvSpPr>
                <p:cNvPr id="104" name="TextBox 20"/>
                <p:cNvSpPr txBox="1"/>
                <p:nvPr/>
              </p:nvSpPr>
              <p:spPr>
                <a:xfrm>
                  <a:off x="82379" y="1442334"/>
                  <a:ext cx="576064" cy="394998"/>
                </a:xfrm>
                <a:prstGeom prst="rect">
                  <a:avLst/>
                </a:prstGeom>
                <a:noFill/>
              </p:spPr>
              <p:txBody>
                <a:bodyPr wrap="square" rtlCol="0">
                  <a:spAutoFit/>
                </a:bodyPr>
                <a:lstStyle/>
                <a:p>
                  <a:r>
                    <a:rPr lang="en-US" sz="1100" b="1" dirty="0"/>
                    <a:t>Mike</a:t>
                  </a:r>
                </a:p>
              </p:txBody>
            </p:sp>
            <p:pic>
              <p:nvPicPr>
                <p:cNvPr id="105"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37" y="1083829"/>
                  <a:ext cx="611807" cy="518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uppo 57"/>
              <p:cNvGrpSpPr/>
              <p:nvPr/>
            </p:nvGrpSpPr>
            <p:grpSpPr>
              <a:xfrm>
                <a:off x="1569410" y="5583971"/>
                <a:ext cx="694340" cy="654238"/>
                <a:chOff x="107504" y="1083829"/>
                <a:chExt cx="694340" cy="654238"/>
              </a:xfrm>
            </p:grpSpPr>
            <p:sp>
              <p:nvSpPr>
                <p:cNvPr id="102" name="TextBox 20"/>
                <p:cNvSpPr txBox="1"/>
                <p:nvPr/>
              </p:nvSpPr>
              <p:spPr>
                <a:xfrm>
                  <a:off x="107504" y="1343069"/>
                  <a:ext cx="694340" cy="394998"/>
                </a:xfrm>
                <a:prstGeom prst="rect">
                  <a:avLst/>
                </a:prstGeom>
                <a:noFill/>
              </p:spPr>
              <p:txBody>
                <a:bodyPr wrap="square" rtlCol="0">
                  <a:spAutoFit/>
                </a:bodyPr>
                <a:lstStyle/>
                <a:p>
                  <a:r>
                    <a:rPr lang="en-US" sz="1100" b="1" dirty="0"/>
                    <a:t>Javier</a:t>
                  </a:r>
                </a:p>
              </p:txBody>
            </p:sp>
            <p:pic>
              <p:nvPicPr>
                <p:cNvPr id="103"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37" y="1083829"/>
                  <a:ext cx="611807" cy="518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uppo 60"/>
              <p:cNvGrpSpPr/>
              <p:nvPr/>
            </p:nvGrpSpPr>
            <p:grpSpPr>
              <a:xfrm>
                <a:off x="1608910" y="4818648"/>
                <a:ext cx="695822" cy="654237"/>
                <a:chOff x="106022" y="1083829"/>
                <a:chExt cx="695822" cy="654237"/>
              </a:xfrm>
            </p:grpSpPr>
            <p:sp>
              <p:nvSpPr>
                <p:cNvPr id="100" name="TextBox 20"/>
                <p:cNvSpPr txBox="1"/>
                <p:nvPr/>
              </p:nvSpPr>
              <p:spPr>
                <a:xfrm>
                  <a:off x="106022" y="1343069"/>
                  <a:ext cx="695822" cy="394997"/>
                </a:xfrm>
                <a:prstGeom prst="rect">
                  <a:avLst/>
                </a:prstGeom>
                <a:noFill/>
              </p:spPr>
              <p:txBody>
                <a:bodyPr wrap="square" rtlCol="0">
                  <a:spAutoFit/>
                </a:bodyPr>
                <a:lstStyle/>
                <a:p>
                  <a:r>
                    <a:rPr lang="en-US" sz="1100" b="1" dirty="0"/>
                    <a:t>Dima</a:t>
                  </a:r>
                </a:p>
              </p:txBody>
            </p:sp>
            <p:pic>
              <p:nvPicPr>
                <p:cNvPr id="101"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37" y="1083829"/>
                  <a:ext cx="611807" cy="518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uppo 63"/>
              <p:cNvGrpSpPr/>
              <p:nvPr/>
            </p:nvGrpSpPr>
            <p:grpSpPr>
              <a:xfrm>
                <a:off x="2947529" y="4733394"/>
                <a:ext cx="651439" cy="740425"/>
                <a:chOff x="150405" y="1083829"/>
                <a:chExt cx="651439" cy="740425"/>
              </a:xfrm>
            </p:grpSpPr>
            <p:sp>
              <p:nvSpPr>
                <p:cNvPr id="98" name="TextBox 20"/>
                <p:cNvSpPr txBox="1"/>
                <p:nvPr/>
              </p:nvSpPr>
              <p:spPr>
                <a:xfrm>
                  <a:off x="150405" y="1429257"/>
                  <a:ext cx="576064" cy="394997"/>
                </a:xfrm>
                <a:prstGeom prst="rect">
                  <a:avLst/>
                </a:prstGeom>
                <a:noFill/>
              </p:spPr>
              <p:txBody>
                <a:bodyPr wrap="square" rtlCol="0">
                  <a:spAutoFit/>
                </a:bodyPr>
                <a:lstStyle/>
                <a:p>
                  <a:r>
                    <a:rPr lang="en-US" sz="1100" b="1" dirty="0"/>
                    <a:t>Lina</a:t>
                  </a:r>
                </a:p>
              </p:txBody>
            </p:sp>
            <p:pic>
              <p:nvPicPr>
                <p:cNvPr id="99"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037" y="1083829"/>
                  <a:ext cx="611807" cy="5184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2" name="Connettore 1 67"/>
              <p:cNvCxnSpPr>
                <a:stCxn id="107" idx="0"/>
                <a:endCxn id="104" idx="1"/>
              </p:cNvCxnSpPr>
              <p:nvPr/>
            </p:nvCxnSpPr>
            <p:spPr>
              <a:xfrm flipV="1">
                <a:off x="1000010" y="4566740"/>
                <a:ext cx="652920" cy="166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nettore 1 69"/>
              <p:cNvCxnSpPr>
                <a:stCxn id="107" idx="3"/>
                <a:endCxn id="101" idx="1"/>
              </p:cNvCxnSpPr>
              <p:nvPr/>
            </p:nvCxnSpPr>
            <p:spPr>
              <a:xfrm>
                <a:off x="1305913" y="4992634"/>
                <a:ext cx="387012" cy="85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Connettore 1 71"/>
              <p:cNvCxnSpPr>
                <a:stCxn id="106" idx="3"/>
                <a:endCxn id="103" idx="1"/>
              </p:cNvCxnSpPr>
              <p:nvPr/>
            </p:nvCxnSpPr>
            <p:spPr>
              <a:xfrm>
                <a:off x="1187638" y="5312103"/>
                <a:ext cx="464305" cy="531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Connettore 1 73"/>
              <p:cNvCxnSpPr>
                <a:stCxn id="101" idx="0"/>
                <a:endCxn id="104" idx="3"/>
              </p:cNvCxnSpPr>
              <p:nvPr/>
            </p:nvCxnSpPr>
            <p:spPr>
              <a:xfrm flipV="1">
                <a:off x="1998829" y="4566740"/>
                <a:ext cx="230165" cy="25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nettore 1 75"/>
              <p:cNvCxnSpPr>
                <a:stCxn id="101" idx="3"/>
                <a:endCxn id="99" idx="1"/>
              </p:cNvCxnSpPr>
              <p:nvPr/>
            </p:nvCxnSpPr>
            <p:spPr>
              <a:xfrm flipV="1">
                <a:off x="2304732" y="4992634"/>
                <a:ext cx="682429" cy="85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nettore 1 77"/>
              <p:cNvCxnSpPr>
                <a:stCxn id="103" idx="3"/>
                <a:endCxn id="98" idx="1"/>
              </p:cNvCxnSpPr>
              <p:nvPr/>
            </p:nvCxnSpPr>
            <p:spPr>
              <a:xfrm flipV="1">
                <a:off x="2263750" y="5276320"/>
                <a:ext cx="683779" cy="56689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08" name="CasellaDiTesto 107"/>
          <p:cNvSpPr txBox="1"/>
          <p:nvPr/>
        </p:nvSpPr>
        <p:spPr>
          <a:xfrm>
            <a:off x="-55281" y="4579444"/>
            <a:ext cx="2686149" cy="923330"/>
          </a:xfrm>
          <a:prstGeom prst="rect">
            <a:avLst/>
          </a:prstGeom>
          <a:noFill/>
        </p:spPr>
        <p:txBody>
          <a:bodyPr wrap="square" rtlCol="0">
            <a:spAutoFit/>
          </a:bodyPr>
          <a:lstStyle/>
          <a:p>
            <a:r>
              <a:rPr lang="en-US" dirty="0" smtClean="0">
                <a:solidFill>
                  <a:srgbClr val="FF0000"/>
                </a:solidFill>
              </a:rPr>
              <a:t>What could be the problem if Dima shares </a:t>
            </a:r>
            <a:r>
              <a:rPr lang="en-US" dirty="0" err="1" smtClean="0">
                <a:solidFill>
                  <a:srgbClr val="FF0000"/>
                </a:solidFill>
              </a:rPr>
              <a:t>Alen’s</a:t>
            </a:r>
            <a:r>
              <a:rPr lang="en-US" dirty="0" smtClean="0">
                <a:solidFill>
                  <a:srgbClr val="FF0000"/>
                </a:solidFill>
              </a:rPr>
              <a:t> photo?</a:t>
            </a:r>
            <a:endParaRPr lang="en-US" dirty="0">
              <a:solidFill>
                <a:srgbClr val="FF0000"/>
              </a:solidFill>
            </a:endParaRPr>
          </a:p>
        </p:txBody>
      </p:sp>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9259953"/>
      </p:ext>
    </p:extLst>
  </p:cSld>
  <p:clrMapOvr>
    <a:masterClrMapping/>
  </p:clrMapOvr>
  <mc:AlternateContent xmlns:mc="http://schemas.openxmlformats.org/markup-compatibility/2006">
    <mc:Choice xmlns:p14="http://schemas.microsoft.com/office/powerpoint/2010/main" Requires="p14">
      <p:transition spd="slow" p14:dur="2000" advTm="124491"/>
    </mc:Choice>
    <mc:Fallback>
      <p:transition spd="slow" advTm="1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anim calcmode="lin" valueType="num">
                                      <p:cBhvr>
                                        <p:cTn id="12" dur="1000" fill="hold"/>
                                        <p:tgtEl>
                                          <p:spTgt spid="64"/>
                                        </p:tgtEl>
                                        <p:attrNameLst>
                                          <p:attrName>ppt_x</p:attrName>
                                        </p:attrNameLst>
                                      </p:cBhvr>
                                      <p:tavLst>
                                        <p:tav tm="0">
                                          <p:val>
                                            <p:strVal val="#ppt_x"/>
                                          </p:val>
                                        </p:tav>
                                        <p:tav tm="100000">
                                          <p:val>
                                            <p:strVal val="#ppt_x"/>
                                          </p:val>
                                        </p:tav>
                                      </p:tavLst>
                                    </p:anim>
                                    <p:anim calcmode="lin" valueType="num">
                                      <p:cBhvr>
                                        <p:cTn id="1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1000"/>
                                        <p:tgtEl>
                                          <p:spTgt spid="53"/>
                                        </p:tgtEl>
                                      </p:cBhvr>
                                    </p:animEffect>
                                    <p:anim calcmode="lin" valueType="num">
                                      <p:cBhvr>
                                        <p:cTn id="19" dur="1000" fill="hold"/>
                                        <p:tgtEl>
                                          <p:spTgt spid="53"/>
                                        </p:tgtEl>
                                        <p:attrNameLst>
                                          <p:attrName>ppt_x</p:attrName>
                                        </p:attrNameLst>
                                      </p:cBhvr>
                                      <p:tavLst>
                                        <p:tav tm="0">
                                          <p:val>
                                            <p:strVal val="#ppt_x"/>
                                          </p:val>
                                        </p:tav>
                                        <p:tav tm="100000">
                                          <p:val>
                                            <p:strVal val="#ppt_x"/>
                                          </p:val>
                                        </p:tav>
                                      </p:tavLst>
                                    </p:anim>
                                    <p:anim calcmode="lin" valueType="num">
                                      <p:cBhvr>
                                        <p:cTn id="2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8">
                                            <p:txEl>
                                              <p:pRg st="0" end="0"/>
                                            </p:txEl>
                                          </p:spTgt>
                                        </p:tgtEl>
                                        <p:attrNameLst>
                                          <p:attrName>style.visibility</p:attrName>
                                        </p:attrNameLst>
                                      </p:cBhvr>
                                      <p:to>
                                        <p:strVal val="visible"/>
                                      </p:to>
                                    </p:set>
                                    <p:animEffect transition="in" filter="fade">
                                      <p:cBhvr>
                                        <p:cTn id="32" dur="1000"/>
                                        <p:tgtEl>
                                          <p:spTgt spid="108">
                                            <p:txEl>
                                              <p:pRg st="0" end="0"/>
                                            </p:txEl>
                                          </p:spTgt>
                                        </p:tgtEl>
                                      </p:cBhvr>
                                    </p:animEffect>
                                    <p:anim calcmode="lin" valueType="num">
                                      <p:cBhvr>
                                        <p:cTn id="33" dur="100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Our solution works on three designed properties </a:t>
            </a:r>
            <a:endParaRPr lang="en-US" dirty="0"/>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schemeClr val="tx2">
                    <a:lumMod val="75000"/>
                  </a:schemeClr>
                </a:solidFill>
              </a:rPr>
              <a:t>Fundamental security property (FSP)</a:t>
            </a:r>
          </a:p>
          <a:p>
            <a:pPr lvl="1"/>
            <a:r>
              <a:rPr lang="en-US" sz="2600" dirty="0" smtClean="0">
                <a:solidFill>
                  <a:schemeClr val="tx2">
                    <a:lumMod val="75000"/>
                  </a:schemeClr>
                </a:solidFill>
              </a:rPr>
              <a:t>Manages read privileges </a:t>
            </a:r>
          </a:p>
          <a:p>
            <a:r>
              <a:rPr lang="en-US" dirty="0" smtClean="0">
                <a:solidFill>
                  <a:schemeClr val="tx2">
                    <a:lumMod val="75000"/>
                  </a:schemeClr>
                </a:solidFill>
              </a:rPr>
              <a:t>Share Higher Property (SHP)</a:t>
            </a:r>
          </a:p>
          <a:p>
            <a:pPr lvl="1"/>
            <a:r>
              <a:rPr lang="en-US" dirty="0" smtClean="0">
                <a:solidFill>
                  <a:schemeClr val="tx2">
                    <a:lumMod val="75000"/>
                  </a:schemeClr>
                </a:solidFill>
              </a:rPr>
              <a:t>Manages share actions</a:t>
            </a:r>
          </a:p>
          <a:p>
            <a:r>
              <a:rPr lang="en-US" sz="2800" dirty="0" smtClean="0">
                <a:solidFill>
                  <a:schemeClr val="tx2">
                    <a:lumMod val="75000"/>
                  </a:schemeClr>
                </a:solidFill>
              </a:rPr>
              <a:t>Write Higher Property (WHP)</a:t>
            </a:r>
          </a:p>
          <a:p>
            <a:pPr lvl="1"/>
            <a:r>
              <a:rPr lang="en-US" sz="2600" dirty="0" smtClean="0">
                <a:solidFill>
                  <a:schemeClr val="tx2">
                    <a:lumMod val="75000"/>
                  </a:schemeClr>
                </a:solidFill>
              </a:rPr>
              <a:t>Manages writing privileges on others’ spaces (including tagging someone else in a photo)</a:t>
            </a:r>
          </a:p>
          <a:p>
            <a:endParaRPr lang="en-US" sz="2800" dirty="0">
              <a:solidFill>
                <a:schemeClr val="tx2">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2794954"/>
      </p:ext>
    </p:extLst>
  </p:cSld>
  <p:clrMapOvr>
    <a:masterClrMapping/>
  </p:clrMapOvr>
  <mc:AlternateContent xmlns:mc="http://schemas.openxmlformats.org/markup-compatibility/2006">
    <mc:Choice xmlns:p14="http://schemas.microsoft.com/office/powerpoint/2010/main" Requires="p14">
      <p:transition spd="slow" p14:dur="2000" advTm="40687"/>
    </mc:Choice>
    <mc:Fallback>
      <p:transition spd="slow" advTm="40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sz="2400" dirty="0" smtClean="0">
                <a:solidFill>
                  <a:schemeClr val="tx2">
                    <a:lumMod val="75000"/>
                  </a:schemeClr>
                </a:solidFill>
              </a:rPr>
              <a:t>Dominance relationship between labels</a:t>
            </a:r>
            <a:endParaRPr lang="en-US" sz="2400" dirty="0">
              <a:solidFill>
                <a:schemeClr val="tx2">
                  <a:lumMod val="75000"/>
                </a:schemeClr>
              </a:solidFill>
            </a:endParaRPr>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2">
                  <a:lumMod val="75000"/>
                </a:schemeClr>
              </a:solidFill>
            </a:endParaRPr>
          </a:p>
        </p:txBody>
      </p:sp>
      <p:grpSp>
        <p:nvGrpSpPr>
          <p:cNvPr id="4" name="Group 195"/>
          <p:cNvGrpSpPr/>
          <p:nvPr/>
        </p:nvGrpSpPr>
        <p:grpSpPr>
          <a:xfrm>
            <a:off x="4739103" y="2743200"/>
            <a:ext cx="3365380" cy="1953499"/>
            <a:chOff x="4533169" y="1338926"/>
            <a:chExt cx="3600399" cy="2459434"/>
          </a:xfrm>
        </p:grpSpPr>
        <p:pic>
          <p:nvPicPr>
            <p:cNvPr id="5" name="Picture 4" descr="http://www.utahstudentsconnect.org/images/pics/27840-computer-user-iconibm-lotus-symphony---gallery--user-icon-in-orange-t4ml2pq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169" y="2168080"/>
              <a:ext cx="639883" cy="7183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7"/>
            <p:cNvSpPr txBox="1"/>
            <p:nvPr/>
          </p:nvSpPr>
          <p:spPr>
            <a:xfrm>
              <a:off x="4755842" y="2787934"/>
              <a:ext cx="1466629" cy="348739"/>
            </a:xfrm>
            <a:prstGeom prst="rect">
              <a:avLst/>
            </a:prstGeom>
            <a:noFill/>
          </p:spPr>
          <p:txBody>
            <a:bodyPr wrap="square" rtlCol="0">
              <a:spAutoFit/>
            </a:bodyPr>
            <a:lstStyle/>
            <a:p>
              <a:r>
                <a:rPr lang="en-US" sz="1200" b="1" dirty="0" err="1" smtClean="0"/>
                <a:t>Alen</a:t>
              </a:r>
              <a:endParaRPr lang="en-US" sz="1200" b="1" dirty="0"/>
            </a:p>
          </p:txBody>
        </p:sp>
        <p:pic>
          <p:nvPicPr>
            <p:cNvPr id="7" name="Picture 4" descr="http://icons.iconarchive.com/icons/pixelresort/peely/256/video-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9583" y="2607702"/>
              <a:ext cx="723266" cy="7573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99"/>
            <p:cNvCxnSpPr>
              <a:stCxn id="5" idx="3"/>
              <a:endCxn id="10" idx="1"/>
            </p:cNvCxnSpPr>
            <p:nvPr/>
          </p:nvCxnSpPr>
          <p:spPr>
            <a:xfrm flipV="1">
              <a:off x="5173052" y="2197849"/>
              <a:ext cx="385277" cy="32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200"/>
            <p:cNvCxnSpPr>
              <a:endCxn id="7" idx="1"/>
            </p:cNvCxnSpPr>
            <p:nvPr/>
          </p:nvCxnSpPr>
          <p:spPr>
            <a:xfrm>
              <a:off x="5172069" y="2848565"/>
              <a:ext cx="397514" cy="13782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http://icons.iconarchive.com/icons/iconshock/folder/256/gallery-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8329" y="1773390"/>
              <a:ext cx="841166" cy="848918"/>
            </a:xfrm>
            <a:prstGeom prst="rect">
              <a:avLst/>
            </a:prstGeom>
            <a:noFill/>
            <a:extLst>
              <a:ext uri="{909E8E84-426E-40DD-AFC4-6F175D3DCCD1}">
                <a14:hiddenFill xmlns:a14="http://schemas.microsoft.com/office/drawing/2010/main">
                  <a:solidFill>
                    <a:srgbClr val="FFFFFF"/>
                  </a:solidFill>
                </a14:hiddenFill>
              </a:ext>
            </a:extLst>
          </p:spPr>
        </p:pic>
        <p:sp>
          <p:nvSpPr>
            <p:cNvPr id="11" name="Vertical Scroll 202"/>
            <p:cNvSpPr/>
            <p:nvPr/>
          </p:nvSpPr>
          <p:spPr>
            <a:xfrm>
              <a:off x="6098671" y="1338926"/>
              <a:ext cx="1859528" cy="111490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03"/>
            <p:cNvSpPr txBox="1"/>
            <p:nvPr/>
          </p:nvSpPr>
          <p:spPr>
            <a:xfrm>
              <a:off x="6322663" y="1445715"/>
              <a:ext cx="1810905" cy="830997"/>
            </a:xfrm>
            <a:prstGeom prst="rect">
              <a:avLst/>
            </a:prstGeom>
            <a:noFill/>
          </p:spPr>
          <p:txBody>
            <a:bodyPr wrap="square" rtlCol="0">
              <a:spAutoFit/>
            </a:bodyPr>
            <a:lstStyle/>
            <a:p>
              <a:r>
                <a:rPr lang="en-US" sz="1200" b="1" dirty="0"/>
                <a:t>Security Label</a:t>
              </a:r>
            </a:p>
            <a:p>
              <a:r>
                <a:rPr lang="en-US" sz="1200" dirty="0"/>
                <a:t>Sensitivity= High</a:t>
              </a:r>
            </a:p>
            <a:p>
              <a:r>
                <a:rPr lang="en-US" sz="1200" dirty="0"/>
                <a:t>Type = photo</a:t>
              </a:r>
            </a:p>
            <a:p>
              <a:r>
                <a:rPr lang="en-US" sz="1200" dirty="0"/>
                <a:t>Groups = family</a:t>
              </a:r>
            </a:p>
          </p:txBody>
        </p:sp>
        <p:sp>
          <p:nvSpPr>
            <p:cNvPr id="13" name="Vertical Scroll 204"/>
            <p:cNvSpPr/>
            <p:nvPr/>
          </p:nvSpPr>
          <p:spPr>
            <a:xfrm>
              <a:off x="6065800" y="2584685"/>
              <a:ext cx="1859528" cy="121367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05"/>
            <p:cNvSpPr txBox="1"/>
            <p:nvPr/>
          </p:nvSpPr>
          <p:spPr>
            <a:xfrm>
              <a:off x="6226756" y="2701104"/>
              <a:ext cx="1810903" cy="1046216"/>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High</a:t>
              </a:r>
              <a:endParaRPr lang="en-US" sz="1200" dirty="0"/>
            </a:p>
            <a:p>
              <a:r>
                <a:rPr lang="en-US" sz="1200" dirty="0"/>
                <a:t>Type = video</a:t>
              </a:r>
            </a:p>
            <a:p>
              <a:r>
                <a:rPr lang="en-US" sz="1200" dirty="0"/>
                <a:t>Groups = all</a:t>
              </a:r>
            </a:p>
          </p:txBody>
        </p:sp>
      </p:grpSp>
      <p:grpSp>
        <p:nvGrpSpPr>
          <p:cNvPr id="15" name="Gruppo 14"/>
          <p:cNvGrpSpPr/>
          <p:nvPr/>
        </p:nvGrpSpPr>
        <p:grpSpPr>
          <a:xfrm>
            <a:off x="167141" y="2667000"/>
            <a:ext cx="3859783" cy="2786568"/>
            <a:chOff x="263486" y="1376040"/>
            <a:chExt cx="3859783" cy="2786568"/>
          </a:xfrm>
        </p:grpSpPr>
        <p:grpSp>
          <p:nvGrpSpPr>
            <p:cNvPr id="16" name="Group 176"/>
            <p:cNvGrpSpPr/>
            <p:nvPr/>
          </p:nvGrpSpPr>
          <p:grpSpPr>
            <a:xfrm>
              <a:off x="263486" y="1376040"/>
              <a:ext cx="3859783" cy="2786568"/>
              <a:chOff x="0" y="954445"/>
              <a:chExt cx="3214211" cy="3164513"/>
            </a:xfrm>
          </p:grpSpPr>
          <p:grpSp>
            <p:nvGrpSpPr>
              <p:cNvPr id="18" name="Group 177"/>
              <p:cNvGrpSpPr/>
              <p:nvPr/>
            </p:nvGrpSpPr>
            <p:grpSpPr>
              <a:xfrm>
                <a:off x="0" y="954445"/>
                <a:ext cx="3214211" cy="3164513"/>
                <a:chOff x="739357" y="1056297"/>
                <a:chExt cx="3076634" cy="3607572"/>
              </a:xfrm>
            </p:grpSpPr>
            <p:pic>
              <p:nvPicPr>
                <p:cNvPr id="20" name="Picture 4" descr="http://www.utahstudentsconnect.org/images/pics/27840-computer-user-iconibm-lotus-symphony---gallery--user-icon-in-orange-t4ml2pq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nancyassad.com.br/wp-home/wp-content/uploads/2013/03/User-Computer-Gree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183"/>
                <p:cNvCxnSpPr>
                  <a:stCxn id="20"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184"/>
                <p:cNvCxnSpPr>
                  <a:stCxn id="20"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26"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t>Clearance = Low</a:t>
                  </a:r>
                </a:p>
                <a:p>
                  <a:r>
                    <a:rPr lang="en-US" sz="1100" dirty="0"/>
                    <a:t>Objects = </a:t>
                  </a:r>
                  <a:r>
                    <a:rPr lang="en-US" sz="1100" dirty="0" smtClean="0"/>
                    <a:t>photo, video</a:t>
                  </a:r>
                  <a:endParaRPr lang="en-US" sz="1100" dirty="0"/>
                </a:p>
                <a:p>
                  <a:r>
                    <a:rPr lang="en-US" sz="1100" dirty="0"/>
                    <a:t>Groups = family</a:t>
                  </a:r>
                </a:p>
              </p:txBody>
            </p:sp>
            <p:sp>
              <p:nvSpPr>
                <p:cNvPr id="28"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30"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31"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32"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33"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19"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17" name="Straight Connector 183"/>
            <p:cNvCxnSpPr>
              <a:endCxn id="32"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Segnaposto contenuto 2"/>
          <p:cNvSpPr txBox="1">
            <a:spLocks/>
          </p:cNvSpPr>
          <p:nvPr/>
        </p:nvSpPr>
        <p:spPr>
          <a:xfrm>
            <a:off x="15834" y="914400"/>
            <a:ext cx="8229600" cy="18288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A friend-label (FL) dominates an object-label (OL) if:</a:t>
            </a:r>
          </a:p>
          <a:p>
            <a:pPr lvl="1"/>
            <a:r>
              <a:rPr lang="en-US" dirty="0" err="1" smtClean="0"/>
              <a:t>FL.clearence</a:t>
            </a:r>
            <a:r>
              <a:rPr lang="en-US" dirty="0" smtClean="0"/>
              <a:t> &gt;= </a:t>
            </a:r>
            <a:r>
              <a:rPr lang="en-US" dirty="0" err="1" smtClean="0"/>
              <a:t>OL.sensitivity</a:t>
            </a:r>
            <a:r>
              <a:rPr lang="en-US" dirty="0" smtClean="0"/>
              <a:t>, and</a:t>
            </a:r>
            <a:endParaRPr lang="en-US" dirty="0"/>
          </a:p>
          <a:p>
            <a:pPr lvl="1"/>
            <a:r>
              <a:rPr lang="en-US" dirty="0" err="1" smtClean="0"/>
              <a:t>FL.objects</a:t>
            </a:r>
            <a:r>
              <a:rPr lang="en-US" dirty="0" smtClean="0"/>
              <a:t> contains </a:t>
            </a:r>
            <a:r>
              <a:rPr lang="en-US" dirty="0" err="1"/>
              <a:t>OL.type</a:t>
            </a:r>
            <a:r>
              <a:rPr lang="en-US" dirty="0"/>
              <a:t> </a:t>
            </a:r>
            <a:r>
              <a:rPr lang="en-US" dirty="0" smtClean="0"/>
              <a:t>, and</a:t>
            </a:r>
          </a:p>
          <a:p>
            <a:pPr lvl="1"/>
            <a:r>
              <a:rPr lang="en-US" dirty="0" err="1" smtClean="0"/>
              <a:t>FL.groups</a:t>
            </a:r>
            <a:r>
              <a:rPr lang="en-US" dirty="0" smtClean="0"/>
              <a:t> and </a:t>
            </a:r>
            <a:r>
              <a:rPr lang="en-US" dirty="0" err="1" smtClean="0"/>
              <a:t>OL.groups</a:t>
            </a:r>
            <a:r>
              <a:rPr lang="en-US" dirty="0" smtClean="0"/>
              <a:t> have at least one group in common</a:t>
            </a:r>
          </a:p>
          <a:p>
            <a:pPr lvl="1"/>
            <a:endParaRPr lang="en-US" dirty="0" smtClean="0"/>
          </a:p>
          <a:p>
            <a:pPr lvl="1"/>
            <a:endParaRPr lang="en-US" dirty="0"/>
          </a:p>
        </p:txBody>
      </p:sp>
      <p:sp>
        <p:nvSpPr>
          <p:cNvPr id="37" name="Segnaposto contenuto 2"/>
          <p:cNvSpPr txBox="1">
            <a:spLocks/>
          </p:cNvSpPr>
          <p:nvPr/>
        </p:nvSpPr>
        <p:spPr>
          <a:xfrm>
            <a:off x="15834" y="5453567"/>
            <a:ext cx="8229600" cy="1049947"/>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Dima’s label </a:t>
            </a:r>
            <a:r>
              <a:rPr lang="en-US" dirty="0" smtClean="0">
                <a:solidFill>
                  <a:srgbClr val="FF0000"/>
                </a:solidFill>
              </a:rPr>
              <a:t>dominates</a:t>
            </a:r>
            <a:r>
              <a:rPr lang="en-US" dirty="0" smtClean="0"/>
              <a:t> </a:t>
            </a:r>
            <a:r>
              <a:rPr lang="en-US" dirty="0" err="1" smtClean="0"/>
              <a:t>Alen’s</a:t>
            </a:r>
            <a:r>
              <a:rPr lang="en-US" dirty="0" smtClean="0"/>
              <a:t> photo’s label</a:t>
            </a:r>
          </a:p>
          <a:p>
            <a:r>
              <a:rPr lang="en-US" dirty="0" smtClean="0"/>
              <a:t>Mike’s label </a:t>
            </a:r>
            <a:r>
              <a:rPr lang="en-US" dirty="0" smtClean="0">
                <a:solidFill>
                  <a:srgbClr val="FF0000"/>
                </a:solidFill>
              </a:rPr>
              <a:t>does not dominate </a:t>
            </a:r>
            <a:r>
              <a:rPr lang="en-US" dirty="0" err="1" smtClean="0"/>
              <a:t>Alen’s</a:t>
            </a:r>
            <a:r>
              <a:rPr lang="en-US" dirty="0" smtClean="0"/>
              <a:t> photo’s label</a:t>
            </a:r>
          </a:p>
          <a:p>
            <a:pPr lvl="1"/>
            <a:endParaRPr lang="en-US" dirty="0" smtClean="0"/>
          </a:p>
          <a:p>
            <a:pPr lvl="1"/>
            <a:endParaRPr lang="en-US" dirty="0"/>
          </a:p>
        </p:txBody>
      </p:sp>
      <p:pic>
        <p:nvPicPr>
          <p:cNvPr id="38" name="Audio 3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7114409"/>
      </p:ext>
    </p:extLst>
  </p:cSld>
  <p:clrMapOvr>
    <a:masterClrMapping/>
  </p:clrMapOvr>
  <mc:AlternateContent xmlns:mc="http://schemas.openxmlformats.org/markup-compatibility/2006">
    <mc:Choice xmlns:p14="http://schemas.microsoft.com/office/powerpoint/2010/main" Requires="p14">
      <p:transition spd="slow" p14:dur="2000" advTm="73178"/>
    </mc:Choice>
    <mc:Fallback>
      <p:transition spd="slow" advTm="7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8"/>
                </p:tgtEl>
              </p:cMediaNode>
            </p:audio>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sz="2400" dirty="0">
                <a:solidFill>
                  <a:schemeClr val="tx2">
                    <a:lumMod val="75000"/>
                  </a:schemeClr>
                </a:solidFill>
              </a:rPr>
              <a:t>Fundamental security property (FSP)</a:t>
            </a:r>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2">
                  <a:lumMod val="75000"/>
                </a:schemeClr>
              </a:solidFill>
            </a:endParaRPr>
          </a:p>
        </p:txBody>
      </p:sp>
      <p:grpSp>
        <p:nvGrpSpPr>
          <p:cNvPr id="4" name="Group 195"/>
          <p:cNvGrpSpPr/>
          <p:nvPr/>
        </p:nvGrpSpPr>
        <p:grpSpPr>
          <a:xfrm>
            <a:off x="4594529" y="3893540"/>
            <a:ext cx="3365380" cy="1953499"/>
            <a:chOff x="4533169" y="1338926"/>
            <a:chExt cx="3600399" cy="2459434"/>
          </a:xfrm>
        </p:grpSpPr>
        <p:pic>
          <p:nvPicPr>
            <p:cNvPr id="5" name="Picture 4" descr="http://www.utahstudentsconnect.org/images/pics/27840-computer-user-iconibm-lotus-symphony---gallery--user-icon-in-orange-t4ml2pq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169" y="2168080"/>
              <a:ext cx="639883" cy="7183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7"/>
            <p:cNvSpPr txBox="1"/>
            <p:nvPr/>
          </p:nvSpPr>
          <p:spPr>
            <a:xfrm>
              <a:off x="4755842" y="2787934"/>
              <a:ext cx="1466629" cy="348739"/>
            </a:xfrm>
            <a:prstGeom prst="rect">
              <a:avLst/>
            </a:prstGeom>
            <a:noFill/>
          </p:spPr>
          <p:txBody>
            <a:bodyPr wrap="square" rtlCol="0">
              <a:spAutoFit/>
            </a:bodyPr>
            <a:lstStyle/>
            <a:p>
              <a:r>
                <a:rPr lang="en-US" sz="1200" b="1" dirty="0" err="1" smtClean="0"/>
                <a:t>Alen</a:t>
              </a:r>
              <a:endParaRPr lang="en-US" sz="1200" b="1" dirty="0"/>
            </a:p>
          </p:txBody>
        </p:sp>
        <p:pic>
          <p:nvPicPr>
            <p:cNvPr id="7" name="Picture 4" descr="http://icons.iconarchive.com/icons/pixelresort/peely/256/video-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583" y="2607702"/>
              <a:ext cx="723266" cy="7573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99"/>
            <p:cNvCxnSpPr>
              <a:stCxn id="5" idx="3"/>
              <a:endCxn id="10" idx="1"/>
            </p:cNvCxnSpPr>
            <p:nvPr/>
          </p:nvCxnSpPr>
          <p:spPr>
            <a:xfrm flipV="1">
              <a:off x="5173052" y="2197849"/>
              <a:ext cx="385277" cy="32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200"/>
            <p:cNvCxnSpPr>
              <a:endCxn id="7" idx="1"/>
            </p:cNvCxnSpPr>
            <p:nvPr/>
          </p:nvCxnSpPr>
          <p:spPr>
            <a:xfrm>
              <a:off x="5172069" y="2848565"/>
              <a:ext cx="397514" cy="13782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http://icons.iconarchive.com/icons/iconshock/folder/256/gallery-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8329" y="1773390"/>
              <a:ext cx="841166" cy="848918"/>
            </a:xfrm>
            <a:prstGeom prst="rect">
              <a:avLst/>
            </a:prstGeom>
            <a:noFill/>
            <a:extLst>
              <a:ext uri="{909E8E84-426E-40DD-AFC4-6F175D3DCCD1}">
                <a14:hiddenFill xmlns:a14="http://schemas.microsoft.com/office/drawing/2010/main">
                  <a:solidFill>
                    <a:srgbClr val="FFFFFF"/>
                  </a:solidFill>
                </a14:hiddenFill>
              </a:ext>
            </a:extLst>
          </p:spPr>
        </p:pic>
        <p:sp>
          <p:nvSpPr>
            <p:cNvPr id="11" name="Vertical Scroll 202"/>
            <p:cNvSpPr/>
            <p:nvPr/>
          </p:nvSpPr>
          <p:spPr>
            <a:xfrm>
              <a:off x="6098671" y="1338926"/>
              <a:ext cx="1859528" cy="111490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03"/>
            <p:cNvSpPr txBox="1"/>
            <p:nvPr/>
          </p:nvSpPr>
          <p:spPr>
            <a:xfrm>
              <a:off x="6322663" y="1445715"/>
              <a:ext cx="1810905" cy="830997"/>
            </a:xfrm>
            <a:prstGeom prst="rect">
              <a:avLst/>
            </a:prstGeom>
            <a:noFill/>
          </p:spPr>
          <p:txBody>
            <a:bodyPr wrap="square" rtlCol="0">
              <a:spAutoFit/>
            </a:bodyPr>
            <a:lstStyle/>
            <a:p>
              <a:r>
                <a:rPr lang="en-US" sz="1200" b="1" dirty="0"/>
                <a:t>Security Label</a:t>
              </a:r>
            </a:p>
            <a:p>
              <a:r>
                <a:rPr lang="en-US" sz="1200" dirty="0"/>
                <a:t>Sensitivity= High</a:t>
              </a:r>
            </a:p>
            <a:p>
              <a:r>
                <a:rPr lang="en-US" sz="1200" dirty="0"/>
                <a:t>Type = photo</a:t>
              </a:r>
            </a:p>
            <a:p>
              <a:r>
                <a:rPr lang="en-US" sz="1200" dirty="0"/>
                <a:t>Groups = family</a:t>
              </a:r>
            </a:p>
          </p:txBody>
        </p:sp>
        <p:sp>
          <p:nvSpPr>
            <p:cNvPr id="13" name="Vertical Scroll 204"/>
            <p:cNvSpPr/>
            <p:nvPr/>
          </p:nvSpPr>
          <p:spPr>
            <a:xfrm>
              <a:off x="6065800" y="2584685"/>
              <a:ext cx="1859528" cy="121367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05"/>
            <p:cNvSpPr txBox="1"/>
            <p:nvPr/>
          </p:nvSpPr>
          <p:spPr>
            <a:xfrm>
              <a:off x="6226756" y="2701104"/>
              <a:ext cx="1810903" cy="1046216"/>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High</a:t>
              </a:r>
              <a:endParaRPr lang="en-US" sz="1200" dirty="0"/>
            </a:p>
            <a:p>
              <a:r>
                <a:rPr lang="en-US" sz="1200" dirty="0"/>
                <a:t>Type = video</a:t>
              </a:r>
            </a:p>
            <a:p>
              <a:r>
                <a:rPr lang="en-US" sz="1200" dirty="0"/>
                <a:t>Groups = all</a:t>
              </a:r>
            </a:p>
          </p:txBody>
        </p:sp>
      </p:grpSp>
      <p:grpSp>
        <p:nvGrpSpPr>
          <p:cNvPr id="15" name="Gruppo 14"/>
          <p:cNvGrpSpPr/>
          <p:nvPr/>
        </p:nvGrpSpPr>
        <p:grpSpPr>
          <a:xfrm>
            <a:off x="202724" y="3520323"/>
            <a:ext cx="3859783" cy="2786568"/>
            <a:chOff x="263486" y="1376040"/>
            <a:chExt cx="3859783" cy="2786568"/>
          </a:xfrm>
        </p:grpSpPr>
        <p:grpSp>
          <p:nvGrpSpPr>
            <p:cNvPr id="16" name="Group 176"/>
            <p:cNvGrpSpPr/>
            <p:nvPr/>
          </p:nvGrpSpPr>
          <p:grpSpPr>
            <a:xfrm>
              <a:off x="263486" y="1376040"/>
              <a:ext cx="3859783" cy="2786568"/>
              <a:chOff x="0" y="954445"/>
              <a:chExt cx="3214211" cy="3164513"/>
            </a:xfrm>
          </p:grpSpPr>
          <p:grpSp>
            <p:nvGrpSpPr>
              <p:cNvPr id="18" name="Group 177"/>
              <p:cNvGrpSpPr/>
              <p:nvPr/>
            </p:nvGrpSpPr>
            <p:grpSpPr>
              <a:xfrm>
                <a:off x="0" y="954445"/>
                <a:ext cx="3214211" cy="3164513"/>
                <a:chOff x="739357" y="1056297"/>
                <a:chExt cx="3076634" cy="3607572"/>
              </a:xfrm>
            </p:grpSpPr>
            <p:pic>
              <p:nvPicPr>
                <p:cNvPr id="20" name="Picture 4" descr="http://www.utahstudentsconnect.org/images/pics/27840-computer-user-iconibm-lotus-symphony---gallery--user-icon-in-orange-t4ml2pq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nancyassad.com.br/wp-home/wp-content/uploads/2013/03/User-Computer-Gre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nancyassad.com.br/wp-home/wp-content/uploads/2013/03/User-Computer-Gre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nancyassad.com.br/wp-home/wp-content/uploads/2013/03/User-Computer-Gre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183"/>
                <p:cNvCxnSpPr>
                  <a:stCxn id="20"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184"/>
                <p:cNvCxnSpPr>
                  <a:stCxn id="20"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26"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t>Clearance = Low</a:t>
                  </a:r>
                </a:p>
                <a:p>
                  <a:r>
                    <a:rPr lang="en-US" sz="1100" dirty="0"/>
                    <a:t>Objects = </a:t>
                  </a:r>
                  <a:r>
                    <a:rPr lang="en-US" sz="1100" dirty="0" smtClean="0"/>
                    <a:t>photo, video</a:t>
                  </a:r>
                  <a:endParaRPr lang="en-US" sz="1100" dirty="0"/>
                </a:p>
                <a:p>
                  <a:r>
                    <a:rPr lang="en-US" sz="1100" dirty="0"/>
                    <a:t>Groups = family</a:t>
                  </a:r>
                </a:p>
              </p:txBody>
            </p:sp>
            <p:sp>
              <p:nvSpPr>
                <p:cNvPr id="28"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30"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31"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32"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33"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19"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17" name="Straight Connector 183"/>
            <p:cNvCxnSpPr>
              <a:endCxn id="32"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Segnaposto contenuto 2"/>
          <p:cNvSpPr txBox="1">
            <a:spLocks/>
          </p:cNvSpPr>
          <p:nvPr/>
        </p:nvSpPr>
        <p:spPr>
          <a:xfrm>
            <a:off x="282642" y="1676400"/>
            <a:ext cx="8229600" cy="14478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b="1" dirty="0" smtClean="0"/>
              <a:t>FSP statement: </a:t>
            </a:r>
            <a:r>
              <a:rPr lang="en-US" dirty="0" smtClean="0"/>
              <a:t>for any requested privilege that is, a </a:t>
            </a:r>
            <a:r>
              <a:rPr lang="en-US" b="1" dirty="0" smtClean="0"/>
              <a:t>read</a:t>
            </a:r>
            <a:r>
              <a:rPr lang="en-US" dirty="0" smtClean="0"/>
              <a:t>, </a:t>
            </a:r>
            <a:r>
              <a:rPr lang="en-US" b="1" dirty="0" smtClean="0"/>
              <a:t>share</a:t>
            </a:r>
            <a:r>
              <a:rPr lang="en-US" dirty="0" smtClean="0"/>
              <a:t>, </a:t>
            </a:r>
            <a:r>
              <a:rPr lang="en-US" b="1" dirty="0" smtClean="0"/>
              <a:t>add-like</a:t>
            </a:r>
            <a:r>
              <a:rPr lang="en-US" dirty="0" smtClean="0"/>
              <a:t>, or </a:t>
            </a:r>
            <a:r>
              <a:rPr lang="en-US" b="1" dirty="0" smtClean="0"/>
              <a:t>add-comment</a:t>
            </a:r>
            <a:r>
              <a:rPr lang="en-US" dirty="0" smtClean="0"/>
              <a:t>, the privilege can be granted only if the friend label of the requesting user dominates the label assigned to the target object.</a:t>
            </a:r>
            <a:endParaRPr lang="en-US" dirty="0"/>
          </a:p>
        </p:txBody>
      </p:sp>
      <p:pic>
        <p:nvPicPr>
          <p:cNvPr id="37" name="Audio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0437510"/>
      </p:ext>
    </p:extLst>
  </p:cSld>
  <p:clrMapOvr>
    <a:masterClrMapping/>
  </p:clrMapOvr>
  <mc:AlternateContent xmlns:mc="http://schemas.openxmlformats.org/markup-compatibility/2006">
    <mc:Choice xmlns:p14="http://schemas.microsoft.com/office/powerpoint/2010/main" Requires="p14">
      <p:transition spd="slow" p14:dur="2000" advTm="53058"/>
    </mc:Choice>
    <mc:Fallback>
      <p:transition spd="slow" advTm="5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sz="2400" dirty="0" smtClean="0">
                <a:solidFill>
                  <a:schemeClr val="tx2">
                    <a:lumMod val="75000"/>
                  </a:schemeClr>
                </a:solidFill>
              </a:rPr>
              <a:t>Share Higher Property (SHP)</a:t>
            </a:r>
            <a:endParaRPr lang="en-US" sz="2400" dirty="0">
              <a:solidFill>
                <a:schemeClr val="tx2">
                  <a:lumMod val="75000"/>
                </a:schemeClr>
              </a:solidFill>
            </a:endParaRPr>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2">
                  <a:lumMod val="75000"/>
                </a:schemeClr>
              </a:solidFill>
            </a:endParaRPr>
          </a:p>
        </p:txBody>
      </p:sp>
      <p:sp>
        <p:nvSpPr>
          <p:cNvPr id="36" name="Segnaposto contenuto 2"/>
          <p:cNvSpPr txBox="1">
            <a:spLocks/>
          </p:cNvSpPr>
          <p:nvPr/>
        </p:nvSpPr>
        <p:spPr>
          <a:xfrm>
            <a:off x="381000" y="1143000"/>
            <a:ext cx="8229600" cy="1096962"/>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b="1" dirty="0" smtClean="0"/>
              <a:t>SHP statement: </a:t>
            </a:r>
            <a:r>
              <a:rPr lang="en-US" dirty="0" smtClean="0"/>
              <a:t>a friend can share another friend’s object only if she assigns to the shared copy </a:t>
            </a:r>
            <a:r>
              <a:rPr lang="en-US" b="1" dirty="0" smtClean="0"/>
              <a:t>does not declassify </a:t>
            </a:r>
            <a:r>
              <a:rPr lang="en-US" dirty="0" smtClean="0"/>
              <a:t>the label assigned to the original object.</a:t>
            </a:r>
            <a:endParaRPr lang="en-US" dirty="0"/>
          </a:p>
        </p:txBody>
      </p:sp>
      <p:grpSp>
        <p:nvGrpSpPr>
          <p:cNvPr id="37" name="Gruppo 36"/>
          <p:cNvGrpSpPr/>
          <p:nvPr/>
        </p:nvGrpSpPr>
        <p:grpSpPr>
          <a:xfrm>
            <a:off x="2454220" y="3916715"/>
            <a:ext cx="3160332" cy="2884478"/>
            <a:chOff x="5264124" y="1204241"/>
            <a:chExt cx="3160332" cy="2884478"/>
          </a:xfrm>
        </p:grpSpPr>
        <p:pic>
          <p:nvPicPr>
            <p:cNvPr id="38"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555" y="3218601"/>
              <a:ext cx="712639" cy="49268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uppo 38"/>
            <p:cNvGrpSpPr/>
            <p:nvPr/>
          </p:nvGrpSpPr>
          <p:grpSpPr>
            <a:xfrm>
              <a:off x="5264124" y="1204241"/>
              <a:ext cx="3160332" cy="2884478"/>
              <a:chOff x="5298351" y="1460448"/>
              <a:chExt cx="3160332" cy="2884478"/>
            </a:xfrm>
          </p:grpSpPr>
          <p:grpSp>
            <p:nvGrpSpPr>
              <p:cNvPr id="40" name="Gruppo 127"/>
              <p:cNvGrpSpPr/>
              <p:nvPr/>
            </p:nvGrpSpPr>
            <p:grpSpPr>
              <a:xfrm>
                <a:off x="5298351" y="1460448"/>
                <a:ext cx="3160332" cy="1806042"/>
                <a:chOff x="13543" y="-63031"/>
                <a:chExt cx="2713172" cy="1900617"/>
              </a:xfrm>
            </p:grpSpPr>
            <p:sp>
              <p:nvSpPr>
                <p:cNvPr id="46" name="TextBox 21"/>
                <p:cNvSpPr txBox="1"/>
                <p:nvPr/>
              </p:nvSpPr>
              <p:spPr>
                <a:xfrm>
                  <a:off x="13543" y="1476147"/>
                  <a:ext cx="846343" cy="307777"/>
                </a:xfrm>
                <a:prstGeom prst="rect">
                  <a:avLst/>
                </a:prstGeom>
                <a:noFill/>
              </p:spPr>
              <p:txBody>
                <a:bodyPr wrap="square" rtlCol="0">
                  <a:spAutoFit/>
                </a:bodyPr>
                <a:lstStyle/>
                <a:p>
                  <a:r>
                    <a:rPr lang="en-US" sz="1400" b="1" dirty="0"/>
                    <a:t>Dima</a:t>
                  </a:r>
                </a:p>
              </p:txBody>
            </p:sp>
            <p:grpSp>
              <p:nvGrpSpPr>
                <p:cNvPr id="47" name="Gruppo 108"/>
                <p:cNvGrpSpPr/>
                <p:nvPr/>
              </p:nvGrpSpPr>
              <p:grpSpPr>
                <a:xfrm>
                  <a:off x="62608" y="-63031"/>
                  <a:ext cx="2664107" cy="1900617"/>
                  <a:chOff x="62608" y="-63031"/>
                  <a:chExt cx="2664107" cy="1900617"/>
                </a:xfrm>
              </p:grpSpPr>
              <p:cxnSp>
                <p:nvCxnSpPr>
                  <p:cNvPr id="48" name="Straight Connector 147"/>
                  <p:cNvCxnSpPr>
                    <a:stCxn id="52" idx="0"/>
                    <a:endCxn id="59" idx="1"/>
                  </p:cNvCxnSpPr>
                  <p:nvPr/>
                </p:nvCxnSpPr>
                <p:spPr>
                  <a:xfrm flipV="1">
                    <a:off x="378357" y="808618"/>
                    <a:ext cx="580890" cy="22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11"/>
                  <p:cNvCxnSpPr>
                    <a:stCxn id="52" idx="3"/>
                    <a:endCxn id="55" idx="1"/>
                  </p:cNvCxnSpPr>
                  <p:nvPr/>
                </p:nvCxnSpPr>
                <p:spPr>
                  <a:xfrm>
                    <a:off x="694106" y="1305706"/>
                    <a:ext cx="283303" cy="174443"/>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uppo 89"/>
                  <p:cNvGrpSpPr/>
                  <p:nvPr/>
                </p:nvGrpSpPr>
                <p:grpSpPr>
                  <a:xfrm>
                    <a:off x="1332837" y="-63031"/>
                    <a:ext cx="1393878" cy="914812"/>
                    <a:chOff x="2367279" y="-398617"/>
                    <a:chExt cx="1425035" cy="1017891"/>
                  </a:xfrm>
                </p:grpSpPr>
                <p:sp>
                  <p:nvSpPr>
                    <p:cNvPr id="61" name="Vertical Scroll 16"/>
                    <p:cNvSpPr/>
                    <p:nvPr/>
                  </p:nvSpPr>
                  <p:spPr>
                    <a:xfrm>
                      <a:off x="2367279" y="-398617"/>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17"/>
                    <p:cNvSpPr txBox="1"/>
                    <p:nvPr/>
                  </p:nvSpPr>
                  <p:spPr>
                    <a:xfrm>
                      <a:off x="2465014" y="-353777"/>
                      <a:ext cx="1327300" cy="973051"/>
                    </a:xfrm>
                    <a:prstGeom prst="rect">
                      <a:avLst/>
                    </a:prstGeom>
                    <a:noFill/>
                  </p:spPr>
                  <p:txBody>
                    <a:bodyPr wrap="square" rtlCol="0">
                      <a:spAutoFit/>
                    </a:bodyPr>
                    <a:lstStyle/>
                    <a:p>
                      <a:r>
                        <a:rPr lang="en-US" sz="1200" b="1" dirty="0"/>
                        <a:t>Security Label</a:t>
                      </a:r>
                    </a:p>
                    <a:p>
                      <a:r>
                        <a:rPr lang="en-US" sz="1200" dirty="0"/>
                        <a:t>Clearance = V.H</a:t>
                      </a:r>
                    </a:p>
                    <a:p>
                      <a:r>
                        <a:rPr lang="en-US" sz="1200" dirty="0"/>
                        <a:t>Objects = photo</a:t>
                      </a:r>
                    </a:p>
                    <a:p>
                      <a:r>
                        <a:rPr lang="en-US" sz="1200" dirty="0"/>
                        <a:t>Groups = family</a:t>
                      </a:r>
                    </a:p>
                  </p:txBody>
                </p:sp>
              </p:grpSp>
              <p:grpSp>
                <p:nvGrpSpPr>
                  <p:cNvPr id="51" name="Gruppo 87"/>
                  <p:cNvGrpSpPr/>
                  <p:nvPr/>
                </p:nvGrpSpPr>
                <p:grpSpPr>
                  <a:xfrm>
                    <a:off x="786058" y="549378"/>
                    <a:ext cx="846343" cy="613396"/>
                    <a:chOff x="1110224" y="144773"/>
                    <a:chExt cx="846343" cy="613396"/>
                  </a:xfrm>
                </p:grpSpPr>
                <p:pic>
                  <p:nvPicPr>
                    <p:cNvPr id="59"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3413" y="144773"/>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21"/>
                    <p:cNvSpPr txBox="1"/>
                    <p:nvPr/>
                  </p:nvSpPr>
                  <p:spPr>
                    <a:xfrm>
                      <a:off x="1110224" y="450392"/>
                      <a:ext cx="846343" cy="307777"/>
                    </a:xfrm>
                    <a:prstGeom prst="rect">
                      <a:avLst/>
                    </a:prstGeom>
                    <a:noFill/>
                  </p:spPr>
                  <p:txBody>
                    <a:bodyPr wrap="square" rtlCol="0">
                      <a:spAutoFit/>
                    </a:bodyPr>
                    <a:lstStyle/>
                    <a:p>
                      <a:r>
                        <a:rPr lang="en-US" sz="1400" b="1" dirty="0"/>
                        <a:t>Mike</a:t>
                      </a:r>
                    </a:p>
                  </p:txBody>
                </p:sp>
              </p:grpSp>
              <p:pic>
                <p:nvPicPr>
                  <p:cNvPr id="52" name="Picture 4" descr="http://www.utahstudentsconnect.org/images/pics/27840-computer-user-iconibm-lotus-symphony---gallery--user-icon-in-orange-t4ml2pq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08" y="1029218"/>
                    <a:ext cx="631498" cy="552975"/>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uppo 90"/>
                  <p:cNvGrpSpPr/>
                  <p:nvPr/>
                </p:nvGrpSpPr>
                <p:grpSpPr>
                  <a:xfrm>
                    <a:off x="1373180" y="949545"/>
                    <a:ext cx="1340033" cy="888041"/>
                    <a:chOff x="2353473" y="-419819"/>
                    <a:chExt cx="1369986" cy="988103"/>
                  </a:xfrm>
                </p:grpSpPr>
                <p:sp>
                  <p:nvSpPr>
                    <p:cNvPr id="57" name="Vertical Scroll 16"/>
                    <p:cNvSpPr/>
                    <p:nvPr/>
                  </p:nvSpPr>
                  <p:spPr>
                    <a:xfrm>
                      <a:off x="2353473" y="-419819"/>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17"/>
                    <p:cNvSpPr txBox="1"/>
                    <p:nvPr/>
                  </p:nvSpPr>
                  <p:spPr>
                    <a:xfrm>
                      <a:off x="2451209" y="-374979"/>
                      <a:ext cx="1272250" cy="924632"/>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grpSp>
                <p:nvGrpSpPr>
                  <p:cNvPr id="54" name="Gruppo 88"/>
                  <p:cNvGrpSpPr/>
                  <p:nvPr/>
                </p:nvGrpSpPr>
                <p:grpSpPr>
                  <a:xfrm>
                    <a:off x="824008" y="1220909"/>
                    <a:ext cx="765208" cy="588058"/>
                    <a:chOff x="1237539" y="1090069"/>
                    <a:chExt cx="765208" cy="588058"/>
                  </a:xfrm>
                </p:grpSpPr>
                <p:pic>
                  <p:nvPicPr>
                    <p:cNvPr id="55"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940" y="1090069"/>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22"/>
                    <p:cNvSpPr txBox="1"/>
                    <p:nvPr/>
                  </p:nvSpPr>
                  <p:spPr>
                    <a:xfrm>
                      <a:off x="1237539" y="1370350"/>
                      <a:ext cx="587164" cy="307777"/>
                    </a:xfrm>
                    <a:prstGeom prst="rect">
                      <a:avLst/>
                    </a:prstGeom>
                    <a:noFill/>
                  </p:spPr>
                  <p:txBody>
                    <a:bodyPr wrap="square" rtlCol="0">
                      <a:spAutoFit/>
                    </a:bodyPr>
                    <a:lstStyle/>
                    <a:p>
                      <a:r>
                        <a:rPr lang="en-US" sz="1400" b="1" dirty="0"/>
                        <a:t>Lina</a:t>
                      </a:r>
                    </a:p>
                  </p:txBody>
                </p:sp>
              </p:grpSp>
            </p:grpSp>
          </p:grpSp>
          <p:grpSp>
            <p:nvGrpSpPr>
              <p:cNvPr id="41" name="Gruppo 40"/>
              <p:cNvGrpSpPr/>
              <p:nvPr/>
            </p:nvGrpSpPr>
            <p:grpSpPr>
              <a:xfrm>
                <a:off x="6879264" y="3501074"/>
                <a:ext cx="1558795" cy="843852"/>
                <a:chOff x="6904536" y="3193297"/>
                <a:chExt cx="1558795" cy="843852"/>
              </a:xfrm>
            </p:grpSpPr>
            <p:sp>
              <p:nvSpPr>
                <p:cNvPr id="44" name="Vertical Scroll 16"/>
                <p:cNvSpPr/>
                <p:nvPr/>
              </p:nvSpPr>
              <p:spPr>
                <a:xfrm>
                  <a:off x="6904536" y="3193297"/>
                  <a:ext cx="1558795" cy="84385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17"/>
                <p:cNvSpPr txBox="1"/>
                <p:nvPr/>
              </p:nvSpPr>
              <p:spPr>
                <a:xfrm>
                  <a:off x="7007275" y="3211187"/>
                  <a:ext cx="1449530" cy="789647"/>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cxnSp>
            <p:nvCxnSpPr>
              <p:cNvPr id="42" name="Straight Connector 11"/>
              <p:cNvCxnSpPr>
                <a:stCxn id="52" idx="2"/>
                <a:endCxn id="38" idx="1"/>
              </p:cNvCxnSpPr>
              <p:nvPr/>
            </p:nvCxnSpPr>
            <p:spPr>
              <a:xfrm>
                <a:off x="5723290" y="3023805"/>
                <a:ext cx="727265" cy="441136"/>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22"/>
              <p:cNvSpPr txBox="1"/>
              <p:nvPr/>
            </p:nvSpPr>
            <p:spPr>
              <a:xfrm>
                <a:off x="6319319" y="3746633"/>
                <a:ext cx="683935" cy="307777"/>
              </a:xfrm>
              <a:prstGeom prst="rect">
                <a:avLst/>
              </a:prstGeom>
              <a:noFill/>
            </p:spPr>
            <p:txBody>
              <a:bodyPr wrap="square" rtlCol="0">
                <a:spAutoFit/>
              </a:bodyPr>
              <a:lstStyle/>
              <a:p>
                <a:r>
                  <a:rPr lang="en-US" sz="1400" b="1" dirty="0" err="1" smtClean="0"/>
                  <a:t>Alen</a:t>
                </a:r>
                <a:endParaRPr lang="en-US" sz="1400" b="1" dirty="0"/>
              </a:p>
            </p:txBody>
          </p:sp>
        </p:grpSp>
      </p:grpSp>
      <p:grpSp>
        <p:nvGrpSpPr>
          <p:cNvPr id="63" name="Group 195"/>
          <p:cNvGrpSpPr/>
          <p:nvPr/>
        </p:nvGrpSpPr>
        <p:grpSpPr>
          <a:xfrm>
            <a:off x="223212" y="2603712"/>
            <a:ext cx="3365380" cy="1953499"/>
            <a:chOff x="4533169" y="1338926"/>
            <a:chExt cx="3600399" cy="2459434"/>
          </a:xfrm>
        </p:grpSpPr>
        <p:pic>
          <p:nvPicPr>
            <p:cNvPr id="64" name="Picture 4" descr="http://www.utahstudentsconnect.org/images/pics/27840-computer-user-iconibm-lotus-symphony---gallery--user-icon-in-orange-t4ml2pq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169" y="2168080"/>
              <a:ext cx="639883" cy="7183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197"/>
            <p:cNvSpPr txBox="1"/>
            <p:nvPr/>
          </p:nvSpPr>
          <p:spPr>
            <a:xfrm>
              <a:off x="4755842" y="2787934"/>
              <a:ext cx="1466629" cy="348739"/>
            </a:xfrm>
            <a:prstGeom prst="rect">
              <a:avLst/>
            </a:prstGeom>
            <a:noFill/>
          </p:spPr>
          <p:txBody>
            <a:bodyPr wrap="square" rtlCol="0">
              <a:spAutoFit/>
            </a:bodyPr>
            <a:lstStyle/>
            <a:p>
              <a:r>
                <a:rPr lang="en-US" sz="1200" b="1" dirty="0" err="1" smtClean="0"/>
                <a:t>Alen</a:t>
              </a:r>
              <a:endParaRPr lang="en-US" sz="1200" b="1" dirty="0"/>
            </a:p>
          </p:txBody>
        </p:sp>
        <p:pic>
          <p:nvPicPr>
            <p:cNvPr id="66" name="Picture 4" descr="http://icons.iconarchive.com/icons/pixelresort/peely/256/video-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9583" y="2607702"/>
              <a:ext cx="723266" cy="757368"/>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199"/>
            <p:cNvCxnSpPr>
              <a:stCxn id="64" idx="3"/>
              <a:endCxn id="69" idx="1"/>
            </p:cNvCxnSpPr>
            <p:nvPr/>
          </p:nvCxnSpPr>
          <p:spPr>
            <a:xfrm flipV="1">
              <a:off x="5173052" y="2197849"/>
              <a:ext cx="385277" cy="32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200"/>
            <p:cNvCxnSpPr>
              <a:endCxn id="66" idx="1"/>
            </p:cNvCxnSpPr>
            <p:nvPr/>
          </p:nvCxnSpPr>
          <p:spPr>
            <a:xfrm>
              <a:off x="5172069" y="2848565"/>
              <a:ext cx="397514" cy="137821"/>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2" descr="http://icons.iconarchive.com/icons/iconshock/folder/256/gallery-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8329" y="1773390"/>
              <a:ext cx="841166" cy="848918"/>
            </a:xfrm>
            <a:prstGeom prst="rect">
              <a:avLst/>
            </a:prstGeom>
            <a:noFill/>
            <a:extLst>
              <a:ext uri="{909E8E84-426E-40DD-AFC4-6F175D3DCCD1}">
                <a14:hiddenFill xmlns:a14="http://schemas.microsoft.com/office/drawing/2010/main">
                  <a:solidFill>
                    <a:srgbClr val="FFFFFF"/>
                  </a:solidFill>
                </a14:hiddenFill>
              </a:ext>
            </a:extLst>
          </p:spPr>
        </p:pic>
        <p:sp>
          <p:nvSpPr>
            <p:cNvPr id="70" name="Vertical Scroll 202"/>
            <p:cNvSpPr/>
            <p:nvPr/>
          </p:nvSpPr>
          <p:spPr>
            <a:xfrm>
              <a:off x="6098671" y="1338926"/>
              <a:ext cx="1859528" cy="111490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203"/>
            <p:cNvSpPr txBox="1"/>
            <p:nvPr/>
          </p:nvSpPr>
          <p:spPr>
            <a:xfrm>
              <a:off x="6322663" y="1445715"/>
              <a:ext cx="1810905" cy="830997"/>
            </a:xfrm>
            <a:prstGeom prst="rect">
              <a:avLst/>
            </a:prstGeom>
            <a:noFill/>
          </p:spPr>
          <p:txBody>
            <a:bodyPr wrap="square" rtlCol="0">
              <a:spAutoFit/>
            </a:bodyPr>
            <a:lstStyle/>
            <a:p>
              <a:r>
                <a:rPr lang="en-US" sz="1200" b="1" dirty="0"/>
                <a:t>Security Label</a:t>
              </a:r>
            </a:p>
            <a:p>
              <a:r>
                <a:rPr lang="en-US" sz="1200" dirty="0"/>
                <a:t>Sensitivity= High</a:t>
              </a:r>
            </a:p>
            <a:p>
              <a:r>
                <a:rPr lang="en-US" sz="1200" dirty="0"/>
                <a:t>Type = photo</a:t>
              </a:r>
            </a:p>
            <a:p>
              <a:r>
                <a:rPr lang="en-US" sz="1200" dirty="0"/>
                <a:t>Groups = family</a:t>
              </a:r>
            </a:p>
          </p:txBody>
        </p:sp>
        <p:sp>
          <p:nvSpPr>
            <p:cNvPr id="72" name="Vertical Scroll 204"/>
            <p:cNvSpPr/>
            <p:nvPr/>
          </p:nvSpPr>
          <p:spPr>
            <a:xfrm>
              <a:off x="6065800" y="2584685"/>
              <a:ext cx="1859528" cy="121367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205"/>
            <p:cNvSpPr txBox="1"/>
            <p:nvPr/>
          </p:nvSpPr>
          <p:spPr>
            <a:xfrm>
              <a:off x="6226756" y="2701104"/>
              <a:ext cx="1810903" cy="1046216"/>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High</a:t>
              </a:r>
              <a:endParaRPr lang="en-US" sz="1200" dirty="0"/>
            </a:p>
            <a:p>
              <a:r>
                <a:rPr lang="en-US" sz="1200" dirty="0"/>
                <a:t>Type = video</a:t>
              </a:r>
            </a:p>
            <a:p>
              <a:r>
                <a:rPr lang="en-US" sz="1200" dirty="0"/>
                <a:t>Groups = all</a:t>
              </a:r>
            </a:p>
          </p:txBody>
        </p:sp>
      </p:grpSp>
      <p:grpSp>
        <p:nvGrpSpPr>
          <p:cNvPr id="74" name="Gruppo 73"/>
          <p:cNvGrpSpPr/>
          <p:nvPr/>
        </p:nvGrpSpPr>
        <p:grpSpPr>
          <a:xfrm>
            <a:off x="5410200" y="2023480"/>
            <a:ext cx="3859783" cy="2786568"/>
            <a:chOff x="263486" y="1376040"/>
            <a:chExt cx="3859783" cy="2786568"/>
          </a:xfrm>
        </p:grpSpPr>
        <p:grpSp>
          <p:nvGrpSpPr>
            <p:cNvPr id="75" name="Group 176"/>
            <p:cNvGrpSpPr/>
            <p:nvPr/>
          </p:nvGrpSpPr>
          <p:grpSpPr>
            <a:xfrm>
              <a:off x="263486" y="1376040"/>
              <a:ext cx="3859783" cy="2786568"/>
              <a:chOff x="0" y="954445"/>
              <a:chExt cx="3214211" cy="3164513"/>
            </a:xfrm>
          </p:grpSpPr>
          <p:grpSp>
            <p:nvGrpSpPr>
              <p:cNvPr id="77" name="Group 177"/>
              <p:cNvGrpSpPr/>
              <p:nvPr/>
            </p:nvGrpSpPr>
            <p:grpSpPr>
              <a:xfrm>
                <a:off x="0" y="954445"/>
                <a:ext cx="3214211" cy="3164513"/>
                <a:chOff x="739357" y="1056297"/>
                <a:chExt cx="3076634" cy="3607572"/>
              </a:xfrm>
            </p:grpSpPr>
            <p:pic>
              <p:nvPicPr>
                <p:cNvPr id="79" name="Picture 4" descr="http://www.utahstudentsconnect.org/images/pics/27840-computer-user-iconibm-lotus-symphony---gallery--user-icon-in-orange-t4ml2pq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183"/>
                <p:cNvCxnSpPr>
                  <a:stCxn id="79"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84"/>
                <p:cNvCxnSpPr>
                  <a:stCxn id="79"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85"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t>Clearance = Low</a:t>
                  </a:r>
                </a:p>
                <a:p>
                  <a:r>
                    <a:rPr lang="en-US" sz="1100" dirty="0"/>
                    <a:t>Objects = </a:t>
                  </a:r>
                  <a:r>
                    <a:rPr lang="en-US" sz="1100" dirty="0" smtClean="0"/>
                    <a:t>photo, video</a:t>
                  </a:r>
                  <a:endParaRPr lang="en-US" sz="1100" dirty="0"/>
                </a:p>
                <a:p>
                  <a:r>
                    <a:rPr lang="en-US" sz="1100" dirty="0"/>
                    <a:t>Groups = family</a:t>
                  </a:r>
                </a:p>
              </p:txBody>
            </p:sp>
            <p:sp>
              <p:nvSpPr>
                <p:cNvPr id="87"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89"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90"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91"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92"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78"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76" name="Straight Connector 183"/>
            <p:cNvCxnSpPr>
              <a:endCxn id="91"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uppo 120"/>
          <p:cNvGrpSpPr/>
          <p:nvPr/>
        </p:nvGrpSpPr>
        <p:grpSpPr>
          <a:xfrm>
            <a:off x="3753590" y="2446916"/>
            <a:ext cx="1843145" cy="964008"/>
            <a:chOff x="3645862" y="2455267"/>
            <a:chExt cx="1843145" cy="964008"/>
          </a:xfrm>
        </p:grpSpPr>
        <p:sp>
          <p:nvSpPr>
            <p:cNvPr id="119" name="Vertical Scroll 204"/>
            <p:cNvSpPr/>
            <p:nvPr/>
          </p:nvSpPr>
          <p:spPr>
            <a:xfrm>
              <a:off x="3645862" y="2455267"/>
              <a:ext cx="1738146" cy="964008"/>
            </a:xfrm>
            <a:prstGeom prst="verticalScroll">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205"/>
            <p:cNvSpPr txBox="1"/>
            <p:nvPr/>
          </p:nvSpPr>
          <p:spPr>
            <a:xfrm>
              <a:off x="3796312" y="2547738"/>
              <a:ext cx="1692695" cy="830997"/>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V.H</a:t>
              </a:r>
              <a:endParaRPr lang="en-US" sz="1200" dirty="0"/>
            </a:p>
            <a:p>
              <a:r>
                <a:rPr lang="en-US" sz="1200" dirty="0"/>
                <a:t>Type = video</a:t>
              </a:r>
            </a:p>
            <a:p>
              <a:r>
                <a:rPr lang="en-US" sz="1200" dirty="0"/>
                <a:t>Groups = </a:t>
              </a:r>
              <a:r>
                <a:rPr lang="en-US" sz="1200" dirty="0" smtClean="0"/>
                <a:t>family</a:t>
              </a:r>
              <a:endParaRPr lang="en-US" sz="1200" dirty="0"/>
            </a:p>
          </p:txBody>
        </p:sp>
      </p:grpSp>
      <p:cxnSp>
        <p:nvCxnSpPr>
          <p:cNvPr id="123" name="Connettore 1 122"/>
          <p:cNvCxnSpPr/>
          <p:nvPr/>
        </p:nvCxnSpPr>
        <p:spPr>
          <a:xfrm flipV="1">
            <a:off x="3246947" y="3385562"/>
            <a:ext cx="1106343" cy="50757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24" name="Connettore 1 123"/>
          <p:cNvCxnSpPr>
            <a:stCxn id="52" idx="0"/>
            <a:endCxn id="119" idx="2"/>
          </p:cNvCxnSpPr>
          <p:nvPr/>
        </p:nvCxnSpPr>
        <p:spPr>
          <a:xfrm flipV="1">
            <a:off x="2879159" y="3410924"/>
            <a:ext cx="1743504" cy="154369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7" name="Ovale 126"/>
          <p:cNvSpPr/>
          <p:nvPr/>
        </p:nvSpPr>
        <p:spPr>
          <a:xfrm>
            <a:off x="3588592" y="2239962"/>
            <a:ext cx="2126408" cy="1399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e 127"/>
          <p:cNvSpPr/>
          <p:nvPr/>
        </p:nvSpPr>
        <p:spPr>
          <a:xfrm>
            <a:off x="3740225" y="3605818"/>
            <a:ext cx="2126408" cy="1399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e 128"/>
          <p:cNvSpPr/>
          <p:nvPr/>
        </p:nvSpPr>
        <p:spPr>
          <a:xfrm>
            <a:off x="6999648" y="1691481"/>
            <a:ext cx="2126408" cy="1399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asellaDiTesto 129"/>
          <p:cNvSpPr txBox="1"/>
          <p:nvPr/>
        </p:nvSpPr>
        <p:spPr>
          <a:xfrm>
            <a:off x="1878869" y="3988228"/>
            <a:ext cx="5226312" cy="523220"/>
          </a:xfrm>
          <a:prstGeom prst="rect">
            <a:avLst/>
          </a:prstGeom>
          <a:solidFill>
            <a:schemeClr val="tx1">
              <a:lumMod val="95000"/>
              <a:lumOff val="5000"/>
            </a:schemeClr>
          </a:solidFill>
        </p:spPr>
        <p:txBody>
          <a:bodyPr wrap="square" rtlCol="0">
            <a:spAutoFit/>
          </a:bodyPr>
          <a:lstStyle/>
          <a:p>
            <a:r>
              <a:rPr lang="en-US" sz="2800" b="1" dirty="0" smtClean="0">
                <a:solidFill>
                  <a:srgbClr val="FF0000"/>
                </a:solidFill>
              </a:rPr>
              <a:t>There is an undesired disclosure!</a:t>
            </a:r>
            <a:endParaRPr lang="en-US" sz="2800" b="1" dirty="0">
              <a:solidFill>
                <a:srgbClr val="FF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1360729"/>
      </p:ext>
    </p:extLst>
  </p:cSld>
  <p:clrMapOvr>
    <a:masterClrMapping/>
  </p:clrMapOvr>
  <mc:AlternateContent xmlns:mc="http://schemas.openxmlformats.org/markup-compatibility/2006">
    <mc:Choice xmlns:p14="http://schemas.microsoft.com/office/powerpoint/2010/main" Requires="p14">
      <p:transition spd="slow" p14:dur="2000" advTm="177362"/>
    </mc:Choice>
    <mc:Fallback>
      <p:transition spd="slow" advTm="17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anim calcmode="lin" valueType="num">
                                      <p:cBhvr>
                                        <p:cTn id="12" dur="1000" fill="hold"/>
                                        <p:tgtEl>
                                          <p:spTgt spid="74"/>
                                        </p:tgtEl>
                                        <p:attrNameLst>
                                          <p:attrName>ppt_x</p:attrName>
                                        </p:attrNameLst>
                                      </p:cBhvr>
                                      <p:tavLst>
                                        <p:tav tm="0">
                                          <p:val>
                                            <p:strVal val="#ppt_x"/>
                                          </p:val>
                                        </p:tav>
                                        <p:tav tm="100000">
                                          <p:val>
                                            <p:strVal val="#ppt_x"/>
                                          </p:val>
                                        </p:tav>
                                      </p:tavLst>
                                    </p:anim>
                                    <p:anim calcmode="lin" valueType="num">
                                      <p:cBhvr>
                                        <p:cTn id="13" dur="1000" fill="hold"/>
                                        <p:tgtEl>
                                          <p:spTgt spid="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anim calcmode="lin" valueType="num">
                                      <p:cBhvr>
                                        <p:cTn id="17" dur="1000" fill="hold"/>
                                        <p:tgtEl>
                                          <p:spTgt spid="63"/>
                                        </p:tgtEl>
                                        <p:attrNameLst>
                                          <p:attrName>ppt_x</p:attrName>
                                        </p:attrNameLst>
                                      </p:cBhvr>
                                      <p:tavLst>
                                        <p:tav tm="0">
                                          <p:val>
                                            <p:strVal val="#ppt_x"/>
                                          </p:val>
                                        </p:tav>
                                        <p:tav tm="100000">
                                          <p:val>
                                            <p:strVal val="#ppt_x"/>
                                          </p:val>
                                        </p:tav>
                                      </p:tavLst>
                                    </p:anim>
                                    <p:anim calcmode="lin" valueType="num">
                                      <p:cBhvr>
                                        <p:cTn id="18" dur="10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barn(inVertical)">
                                      <p:cBhvr>
                                        <p:cTn id="28" dur="500"/>
                                        <p:tgtEl>
                                          <p:spTgt spid="123"/>
                                        </p:tgtEl>
                                      </p:cBhvr>
                                    </p:animEffect>
                                  </p:childTnLst>
                                </p:cTn>
                              </p:par>
                              <p:par>
                                <p:cTn id="29" presetID="16" presetClass="entr" presetSubtype="21"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barn(inVertical)">
                                      <p:cBhvr>
                                        <p:cTn id="31" dur="500"/>
                                        <p:tgtEl>
                                          <p:spTgt spid="124"/>
                                        </p:tgtEl>
                                      </p:cBhvr>
                                    </p:animEffect>
                                  </p:childTnLst>
                                </p:cTn>
                              </p:par>
                              <p:par>
                                <p:cTn id="32" presetID="16" presetClass="entr" presetSubtype="21" fill="hold" nodeType="with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barn(inVertical)">
                                      <p:cBhvr>
                                        <p:cTn id="34" dur="500"/>
                                        <p:tgtEl>
                                          <p:spTgt spid="12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1000"/>
                                        <p:tgtEl>
                                          <p:spTgt spid="127"/>
                                        </p:tgtEl>
                                      </p:cBhvr>
                                    </p:animEffect>
                                    <p:anim calcmode="lin" valueType="num">
                                      <p:cBhvr>
                                        <p:cTn id="40" dur="1000" fill="hold"/>
                                        <p:tgtEl>
                                          <p:spTgt spid="127"/>
                                        </p:tgtEl>
                                        <p:attrNameLst>
                                          <p:attrName>ppt_x</p:attrName>
                                        </p:attrNameLst>
                                      </p:cBhvr>
                                      <p:tavLst>
                                        <p:tav tm="0">
                                          <p:val>
                                            <p:strVal val="#ppt_x"/>
                                          </p:val>
                                        </p:tav>
                                        <p:tav tm="100000">
                                          <p:val>
                                            <p:strVal val="#ppt_x"/>
                                          </p:val>
                                        </p:tav>
                                      </p:tavLst>
                                    </p:anim>
                                    <p:anim calcmode="lin" valueType="num">
                                      <p:cBhvr>
                                        <p:cTn id="41"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1000"/>
                                        <p:tgtEl>
                                          <p:spTgt spid="128"/>
                                        </p:tgtEl>
                                      </p:cBhvr>
                                    </p:animEffect>
                                    <p:anim calcmode="lin" valueType="num">
                                      <p:cBhvr>
                                        <p:cTn id="47" dur="1000" fill="hold"/>
                                        <p:tgtEl>
                                          <p:spTgt spid="128"/>
                                        </p:tgtEl>
                                        <p:attrNameLst>
                                          <p:attrName>ppt_x</p:attrName>
                                        </p:attrNameLst>
                                      </p:cBhvr>
                                      <p:tavLst>
                                        <p:tav tm="0">
                                          <p:val>
                                            <p:strVal val="#ppt_x"/>
                                          </p:val>
                                        </p:tav>
                                        <p:tav tm="100000">
                                          <p:val>
                                            <p:strVal val="#ppt_x"/>
                                          </p:val>
                                        </p:tav>
                                      </p:tavLst>
                                    </p:anim>
                                    <p:anim calcmode="lin" valueType="num">
                                      <p:cBhvr>
                                        <p:cTn id="48"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9"/>
                                        </p:tgtEl>
                                        <p:attrNameLst>
                                          <p:attrName>style.visibility</p:attrName>
                                        </p:attrNameLst>
                                      </p:cBhvr>
                                      <p:to>
                                        <p:strVal val="visible"/>
                                      </p:to>
                                    </p:set>
                                    <p:animEffect transition="in" filter="fade">
                                      <p:cBhvr>
                                        <p:cTn id="53" dur="1000"/>
                                        <p:tgtEl>
                                          <p:spTgt spid="129"/>
                                        </p:tgtEl>
                                      </p:cBhvr>
                                    </p:animEffect>
                                    <p:anim calcmode="lin" valueType="num">
                                      <p:cBhvr>
                                        <p:cTn id="54" dur="1000" fill="hold"/>
                                        <p:tgtEl>
                                          <p:spTgt spid="129"/>
                                        </p:tgtEl>
                                        <p:attrNameLst>
                                          <p:attrName>ppt_x</p:attrName>
                                        </p:attrNameLst>
                                      </p:cBhvr>
                                      <p:tavLst>
                                        <p:tav tm="0">
                                          <p:val>
                                            <p:strVal val="#ppt_x"/>
                                          </p:val>
                                        </p:tav>
                                        <p:tav tm="100000">
                                          <p:val>
                                            <p:strVal val="#ppt_x"/>
                                          </p:val>
                                        </p:tav>
                                      </p:tavLst>
                                    </p:anim>
                                    <p:anim calcmode="lin" valueType="num">
                                      <p:cBhvr>
                                        <p:cTn id="55"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0"/>
                                        </p:tgtEl>
                                        <p:attrNameLst>
                                          <p:attrName>style.visibility</p:attrName>
                                        </p:attrNameLst>
                                      </p:cBhvr>
                                      <p:to>
                                        <p:strVal val="visible"/>
                                      </p:to>
                                    </p:set>
                                    <p:animEffect transition="in" filter="fade">
                                      <p:cBhvr>
                                        <p:cTn id="60" dur="1000"/>
                                        <p:tgtEl>
                                          <p:spTgt spid="130"/>
                                        </p:tgtEl>
                                      </p:cBhvr>
                                    </p:animEffect>
                                    <p:anim calcmode="lin" valueType="num">
                                      <p:cBhvr>
                                        <p:cTn id="61" dur="1000" fill="hold"/>
                                        <p:tgtEl>
                                          <p:spTgt spid="130"/>
                                        </p:tgtEl>
                                        <p:attrNameLst>
                                          <p:attrName>ppt_x</p:attrName>
                                        </p:attrNameLst>
                                      </p:cBhvr>
                                      <p:tavLst>
                                        <p:tav tm="0">
                                          <p:val>
                                            <p:strVal val="#ppt_x"/>
                                          </p:val>
                                        </p:tav>
                                        <p:tav tm="100000">
                                          <p:val>
                                            <p:strVal val="#ppt_x"/>
                                          </p:val>
                                        </p:tav>
                                      </p:tavLst>
                                    </p:anim>
                                    <p:anim calcmode="lin" valueType="num">
                                      <p:cBhvr>
                                        <p:cTn id="62"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127" grpId="0" animBg="1"/>
      <p:bldP spid="128" grpId="0" animBg="1"/>
      <p:bldP spid="129" grpId="0" animBg="1"/>
      <p:bldP spid="1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sz="2400" dirty="0" smtClean="0">
                <a:solidFill>
                  <a:schemeClr val="tx2">
                    <a:lumMod val="75000"/>
                  </a:schemeClr>
                </a:solidFill>
              </a:rPr>
              <a:t>Horizontal disclosures, how to prevent?</a:t>
            </a:r>
            <a:endParaRPr lang="en-US" sz="2400" dirty="0">
              <a:solidFill>
                <a:schemeClr val="tx2">
                  <a:lumMod val="75000"/>
                </a:schemeClr>
              </a:solidFill>
            </a:endParaRPr>
          </a:p>
        </p:txBody>
      </p:sp>
      <p:sp>
        <p:nvSpPr>
          <p:cNvPr id="35" name="Content Placeholder 2"/>
          <p:cNvSpPr txBox="1">
            <a:spLocks/>
          </p:cNvSpPr>
          <p:nvPr/>
        </p:nvSpPr>
        <p:spPr>
          <a:xfrm>
            <a:off x="457200" y="-762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2">
                  <a:lumMod val="75000"/>
                </a:schemeClr>
              </a:solidFill>
            </a:endParaRPr>
          </a:p>
        </p:txBody>
      </p:sp>
      <p:grpSp>
        <p:nvGrpSpPr>
          <p:cNvPr id="37" name="Gruppo 36"/>
          <p:cNvGrpSpPr/>
          <p:nvPr/>
        </p:nvGrpSpPr>
        <p:grpSpPr>
          <a:xfrm>
            <a:off x="2542486" y="3575978"/>
            <a:ext cx="3160332" cy="2884478"/>
            <a:chOff x="5264124" y="1204241"/>
            <a:chExt cx="3160332" cy="2884478"/>
          </a:xfrm>
        </p:grpSpPr>
        <p:pic>
          <p:nvPicPr>
            <p:cNvPr id="38"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555" y="3218601"/>
              <a:ext cx="712639" cy="49268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uppo 38"/>
            <p:cNvGrpSpPr/>
            <p:nvPr/>
          </p:nvGrpSpPr>
          <p:grpSpPr>
            <a:xfrm>
              <a:off x="5264124" y="1204241"/>
              <a:ext cx="3160332" cy="2884478"/>
              <a:chOff x="5298351" y="1460448"/>
              <a:chExt cx="3160332" cy="2884478"/>
            </a:xfrm>
          </p:grpSpPr>
          <p:grpSp>
            <p:nvGrpSpPr>
              <p:cNvPr id="40" name="Gruppo 127"/>
              <p:cNvGrpSpPr/>
              <p:nvPr/>
            </p:nvGrpSpPr>
            <p:grpSpPr>
              <a:xfrm>
                <a:off x="5298351" y="1460448"/>
                <a:ext cx="3160332" cy="1806042"/>
                <a:chOff x="13543" y="-63031"/>
                <a:chExt cx="2713172" cy="1900617"/>
              </a:xfrm>
            </p:grpSpPr>
            <p:sp>
              <p:nvSpPr>
                <p:cNvPr id="46" name="TextBox 21"/>
                <p:cNvSpPr txBox="1"/>
                <p:nvPr/>
              </p:nvSpPr>
              <p:spPr>
                <a:xfrm>
                  <a:off x="13543" y="1476147"/>
                  <a:ext cx="846343" cy="307777"/>
                </a:xfrm>
                <a:prstGeom prst="rect">
                  <a:avLst/>
                </a:prstGeom>
                <a:noFill/>
              </p:spPr>
              <p:txBody>
                <a:bodyPr wrap="square" rtlCol="0">
                  <a:spAutoFit/>
                </a:bodyPr>
                <a:lstStyle/>
                <a:p>
                  <a:r>
                    <a:rPr lang="en-US" sz="1400" b="1" dirty="0"/>
                    <a:t>Dima</a:t>
                  </a:r>
                </a:p>
              </p:txBody>
            </p:sp>
            <p:grpSp>
              <p:nvGrpSpPr>
                <p:cNvPr id="47" name="Gruppo 108"/>
                <p:cNvGrpSpPr/>
                <p:nvPr/>
              </p:nvGrpSpPr>
              <p:grpSpPr>
                <a:xfrm>
                  <a:off x="62608" y="-63031"/>
                  <a:ext cx="2664107" cy="1900617"/>
                  <a:chOff x="62608" y="-63031"/>
                  <a:chExt cx="2664107" cy="1900617"/>
                </a:xfrm>
              </p:grpSpPr>
              <p:cxnSp>
                <p:nvCxnSpPr>
                  <p:cNvPr id="48" name="Straight Connector 147"/>
                  <p:cNvCxnSpPr>
                    <a:stCxn id="52" idx="0"/>
                    <a:endCxn id="59" idx="1"/>
                  </p:cNvCxnSpPr>
                  <p:nvPr/>
                </p:nvCxnSpPr>
                <p:spPr>
                  <a:xfrm flipV="1">
                    <a:off x="378357" y="808618"/>
                    <a:ext cx="580890" cy="22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11"/>
                  <p:cNvCxnSpPr>
                    <a:stCxn id="52" idx="3"/>
                    <a:endCxn id="55" idx="1"/>
                  </p:cNvCxnSpPr>
                  <p:nvPr/>
                </p:nvCxnSpPr>
                <p:spPr>
                  <a:xfrm>
                    <a:off x="694106" y="1305706"/>
                    <a:ext cx="283303" cy="174443"/>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uppo 89"/>
                  <p:cNvGrpSpPr/>
                  <p:nvPr/>
                </p:nvGrpSpPr>
                <p:grpSpPr>
                  <a:xfrm>
                    <a:off x="1332837" y="-63031"/>
                    <a:ext cx="1393878" cy="914812"/>
                    <a:chOff x="2367279" y="-398617"/>
                    <a:chExt cx="1425035" cy="1017891"/>
                  </a:xfrm>
                </p:grpSpPr>
                <p:sp>
                  <p:nvSpPr>
                    <p:cNvPr id="61" name="Vertical Scroll 16"/>
                    <p:cNvSpPr/>
                    <p:nvPr/>
                  </p:nvSpPr>
                  <p:spPr>
                    <a:xfrm>
                      <a:off x="2367279" y="-398617"/>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17"/>
                    <p:cNvSpPr txBox="1"/>
                    <p:nvPr/>
                  </p:nvSpPr>
                  <p:spPr>
                    <a:xfrm>
                      <a:off x="2465014" y="-353777"/>
                      <a:ext cx="1327300" cy="973051"/>
                    </a:xfrm>
                    <a:prstGeom prst="rect">
                      <a:avLst/>
                    </a:prstGeom>
                    <a:noFill/>
                  </p:spPr>
                  <p:txBody>
                    <a:bodyPr wrap="square" rtlCol="0">
                      <a:spAutoFit/>
                    </a:bodyPr>
                    <a:lstStyle/>
                    <a:p>
                      <a:r>
                        <a:rPr lang="en-US" sz="1200" b="1" dirty="0"/>
                        <a:t>Security Label</a:t>
                      </a:r>
                    </a:p>
                    <a:p>
                      <a:r>
                        <a:rPr lang="en-US" sz="1200" dirty="0"/>
                        <a:t>Clearance = V.H</a:t>
                      </a:r>
                    </a:p>
                    <a:p>
                      <a:r>
                        <a:rPr lang="en-US" sz="1200" dirty="0"/>
                        <a:t>Objects = photo</a:t>
                      </a:r>
                    </a:p>
                    <a:p>
                      <a:r>
                        <a:rPr lang="en-US" sz="1200" dirty="0"/>
                        <a:t>Groups = family</a:t>
                      </a:r>
                    </a:p>
                  </p:txBody>
                </p:sp>
              </p:grpSp>
              <p:grpSp>
                <p:nvGrpSpPr>
                  <p:cNvPr id="51" name="Gruppo 87"/>
                  <p:cNvGrpSpPr/>
                  <p:nvPr/>
                </p:nvGrpSpPr>
                <p:grpSpPr>
                  <a:xfrm>
                    <a:off x="786058" y="549378"/>
                    <a:ext cx="846343" cy="613396"/>
                    <a:chOff x="1110224" y="144773"/>
                    <a:chExt cx="846343" cy="613396"/>
                  </a:xfrm>
                </p:grpSpPr>
                <p:pic>
                  <p:nvPicPr>
                    <p:cNvPr id="59"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3413" y="144773"/>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21"/>
                    <p:cNvSpPr txBox="1"/>
                    <p:nvPr/>
                  </p:nvSpPr>
                  <p:spPr>
                    <a:xfrm>
                      <a:off x="1110224" y="450392"/>
                      <a:ext cx="846343" cy="307777"/>
                    </a:xfrm>
                    <a:prstGeom prst="rect">
                      <a:avLst/>
                    </a:prstGeom>
                    <a:noFill/>
                  </p:spPr>
                  <p:txBody>
                    <a:bodyPr wrap="square" rtlCol="0">
                      <a:spAutoFit/>
                    </a:bodyPr>
                    <a:lstStyle/>
                    <a:p>
                      <a:r>
                        <a:rPr lang="en-US" sz="1400" b="1" dirty="0"/>
                        <a:t>Mike</a:t>
                      </a:r>
                    </a:p>
                  </p:txBody>
                </p:sp>
              </p:grpSp>
              <p:pic>
                <p:nvPicPr>
                  <p:cNvPr id="52" name="Picture 4" descr="http://www.utahstudentsconnect.org/images/pics/27840-computer-user-iconibm-lotus-symphony---gallery--user-icon-in-orange-t4ml2pq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08" y="1029218"/>
                    <a:ext cx="631498" cy="552975"/>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uppo 90"/>
                  <p:cNvGrpSpPr/>
                  <p:nvPr/>
                </p:nvGrpSpPr>
                <p:grpSpPr>
                  <a:xfrm>
                    <a:off x="1373180" y="949545"/>
                    <a:ext cx="1340033" cy="888041"/>
                    <a:chOff x="2353473" y="-419819"/>
                    <a:chExt cx="1369986" cy="988103"/>
                  </a:xfrm>
                </p:grpSpPr>
                <p:sp>
                  <p:nvSpPr>
                    <p:cNvPr id="57" name="Vertical Scroll 16"/>
                    <p:cNvSpPr/>
                    <p:nvPr/>
                  </p:nvSpPr>
                  <p:spPr>
                    <a:xfrm>
                      <a:off x="2353473" y="-419819"/>
                      <a:ext cx="1368152" cy="988103"/>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17"/>
                    <p:cNvSpPr txBox="1"/>
                    <p:nvPr/>
                  </p:nvSpPr>
                  <p:spPr>
                    <a:xfrm>
                      <a:off x="2451209" y="-374979"/>
                      <a:ext cx="1272250" cy="924632"/>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grpSp>
                <p:nvGrpSpPr>
                  <p:cNvPr id="54" name="Gruppo 88"/>
                  <p:cNvGrpSpPr/>
                  <p:nvPr/>
                </p:nvGrpSpPr>
                <p:grpSpPr>
                  <a:xfrm>
                    <a:off x="824008" y="1220909"/>
                    <a:ext cx="765208" cy="588058"/>
                    <a:chOff x="1237539" y="1090069"/>
                    <a:chExt cx="765208" cy="588058"/>
                  </a:xfrm>
                </p:grpSpPr>
                <p:pic>
                  <p:nvPicPr>
                    <p:cNvPr id="55" name="Picture 2" descr="http://www.nancyassad.com.br/wp-home/wp-content/uploads/2013/03/User-Computer-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940" y="1090069"/>
                      <a:ext cx="611807" cy="5184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22"/>
                    <p:cNvSpPr txBox="1"/>
                    <p:nvPr/>
                  </p:nvSpPr>
                  <p:spPr>
                    <a:xfrm>
                      <a:off x="1237539" y="1370350"/>
                      <a:ext cx="587164" cy="307777"/>
                    </a:xfrm>
                    <a:prstGeom prst="rect">
                      <a:avLst/>
                    </a:prstGeom>
                    <a:noFill/>
                  </p:spPr>
                  <p:txBody>
                    <a:bodyPr wrap="square" rtlCol="0">
                      <a:spAutoFit/>
                    </a:bodyPr>
                    <a:lstStyle/>
                    <a:p>
                      <a:r>
                        <a:rPr lang="en-US" sz="1400" b="1" dirty="0"/>
                        <a:t>Lina</a:t>
                      </a:r>
                    </a:p>
                  </p:txBody>
                </p:sp>
              </p:grpSp>
            </p:grpSp>
          </p:grpSp>
          <p:grpSp>
            <p:nvGrpSpPr>
              <p:cNvPr id="41" name="Gruppo 40"/>
              <p:cNvGrpSpPr/>
              <p:nvPr/>
            </p:nvGrpSpPr>
            <p:grpSpPr>
              <a:xfrm>
                <a:off x="6879264" y="3501074"/>
                <a:ext cx="1558795" cy="843852"/>
                <a:chOff x="6904536" y="3193297"/>
                <a:chExt cx="1558795" cy="843852"/>
              </a:xfrm>
            </p:grpSpPr>
            <p:sp>
              <p:nvSpPr>
                <p:cNvPr id="44" name="Vertical Scroll 16"/>
                <p:cNvSpPr/>
                <p:nvPr/>
              </p:nvSpPr>
              <p:spPr>
                <a:xfrm>
                  <a:off x="6904536" y="3193297"/>
                  <a:ext cx="1558795" cy="84385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17"/>
                <p:cNvSpPr txBox="1"/>
                <p:nvPr/>
              </p:nvSpPr>
              <p:spPr>
                <a:xfrm>
                  <a:off x="7007275" y="3211187"/>
                  <a:ext cx="1449530" cy="789647"/>
                </a:xfrm>
                <a:prstGeom prst="rect">
                  <a:avLst/>
                </a:prstGeom>
                <a:noFill/>
              </p:spPr>
              <p:txBody>
                <a:bodyPr wrap="square" rtlCol="0">
                  <a:spAutoFit/>
                </a:bodyPr>
                <a:lstStyle/>
                <a:p>
                  <a:r>
                    <a:rPr lang="en-US" sz="1200" b="1" dirty="0"/>
                    <a:t>Security Label</a:t>
                  </a:r>
                </a:p>
                <a:p>
                  <a:r>
                    <a:rPr lang="en-US" sz="1200" dirty="0"/>
                    <a:t>Clearance = H</a:t>
                  </a:r>
                </a:p>
                <a:p>
                  <a:r>
                    <a:rPr lang="en-US" sz="1200" dirty="0"/>
                    <a:t>Objects = photo</a:t>
                  </a:r>
                </a:p>
                <a:p>
                  <a:r>
                    <a:rPr lang="en-US" sz="1200" dirty="0"/>
                    <a:t>Groups = family</a:t>
                  </a:r>
                </a:p>
              </p:txBody>
            </p:sp>
          </p:grpSp>
          <p:cxnSp>
            <p:nvCxnSpPr>
              <p:cNvPr id="42" name="Straight Connector 11"/>
              <p:cNvCxnSpPr>
                <a:stCxn id="52" idx="2"/>
                <a:endCxn id="38" idx="1"/>
              </p:cNvCxnSpPr>
              <p:nvPr/>
            </p:nvCxnSpPr>
            <p:spPr>
              <a:xfrm>
                <a:off x="5723290" y="3023805"/>
                <a:ext cx="727265" cy="441136"/>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22"/>
              <p:cNvSpPr txBox="1"/>
              <p:nvPr/>
            </p:nvSpPr>
            <p:spPr>
              <a:xfrm>
                <a:off x="6319319" y="3746633"/>
                <a:ext cx="683935" cy="307777"/>
              </a:xfrm>
              <a:prstGeom prst="rect">
                <a:avLst/>
              </a:prstGeom>
              <a:noFill/>
            </p:spPr>
            <p:txBody>
              <a:bodyPr wrap="square" rtlCol="0">
                <a:spAutoFit/>
              </a:bodyPr>
              <a:lstStyle/>
              <a:p>
                <a:r>
                  <a:rPr lang="en-US" sz="1400" b="1" dirty="0" err="1" smtClean="0"/>
                  <a:t>Alen</a:t>
                </a:r>
                <a:endParaRPr lang="en-US" sz="1400" b="1" dirty="0"/>
              </a:p>
            </p:txBody>
          </p:sp>
        </p:grpSp>
      </p:grpSp>
      <p:grpSp>
        <p:nvGrpSpPr>
          <p:cNvPr id="63" name="Group 195"/>
          <p:cNvGrpSpPr/>
          <p:nvPr/>
        </p:nvGrpSpPr>
        <p:grpSpPr>
          <a:xfrm>
            <a:off x="-40362" y="1450735"/>
            <a:ext cx="3365380" cy="1953499"/>
            <a:chOff x="4533169" y="1338926"/>
            <a:chExt cx="3600399" cy="2459434"/>
          </a:xfrm>
        </p:grpSpPr>
        <p:pic>
          <p:nvPicPr>
            <p:cNvPr id="64" name="Picture 4" descr="http://www.utahstudentsconnect.org/images/pics/27840-computer-user-iconibm-lotus-symphony---gallery--user-icon-in-orange-t4ml2pq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169" y="2168080"/>
              <a:ext cx="639883" cy="7183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197"/>
            <p:cNvSpPr txBox="1"/>
            <p:nvPr/>
          </p:nvSpPr>
          <p:spPr>
            <a:xfrm>
              <a:off x="4755842" y="2787934"/>
              <a:ext cx="1466629" cy="348739"/>
            </a:xfrm>
            <a:prstGeom prst="rect">
              <a:avLst/>
            </a:prstGeom>
            <a:noFill/>
          </p:spPr>
          <p:txBody>
            <a:bodyPr wrap="square" rtlCol="0">
              <a:spAutoFit/>
            </a:bodyPr>
            <a:lstStyle/>
            <a:p>
              <a:r>
                <a:rPr lang="en-US" sz="1200" b="1" dirty="0" err="1" smtClean="0"/>
                <a:t>Alen</a:t>
              </a:r>
              <a:endParaRPr lang="en-US" sz="1200" b="1" dirty="0"/>
            </a:p>
          </p:txBody>
        </p:sp>
        <p:pic>
          <p:nvPicPr>
            <p:cNvPr id="66" name="Picture 4" descr="http://icons.iconarchive.com/icons/pixelresort/peely/256/video-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9583" y="2607702"/>
              <a:ext cx="723266" cy="757368"/>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199"/>
            <p:cNvCxnSpPr>
              <a:stCxn id="64" idx="3"/>
              <a:endCxn id="69" idx="1"/>
            </p:cNvCxnSpPr>
            <p:nvPr/>
          </p:nvCxnSpPr>
          <p:spPr>
            <a:xfrm flipV="1">
              <a:off x="5173052" y="2197849"/>
              <a:ext cx="385277" cy="32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200"/>
            <p:cNvCxnSpPr>
              <a:endCxn id="66" idx="1"/>
            </p:cNvCxnSpPr>
            <p:nvPr/>
          </p:nvCxnSpPr>
          <p:spPr>
            <a:xfrm>
              <a:off x="5172069" y="2848565"/>
              <a:ext cx="397514" cy="137821"/>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2" descr="http://icons.iconarchive.com/icons/iconshock/folder/256/gallery-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8329" y="1773390"/>
              <a:ext cx="841166" cy="848918"/>
            </a:xfrm>
            <a:prstGeom prst="rect">
              <a:avLst/>
            </a:prstGeom>
            <a:noFill/>
            <a:extLst>
              <a:ext uri="{909E8E84-426E-40DD-AFC4-6F175D3DCCD1}">
                <a14:hiddenFill xmlns:a14="http://schemas.microsoft.com/office/drawing/2010/main">
                  <a:solidFill>
                    <a:srgbClr val="FFFFFF"/>
                  </a:solidFill>
                </a14:hiddenFill>
              </a:ext>
            </a:extLst>
          </p:spPr>
        </p:pic>
        <p:sp>
          <p:nvSpPr>
            <p:cNvPr id="70" name="Vertical Scroll 202"/>
            <p:cNvSpPr/>
            <p:nvPr/>
          </p:nvSpPr>
          <p:spPr>
            <a:xfrm>
              <a:off x="6098671" y="1338926"/>
              <a:ext cx="1859528" cy="1114901"/>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203"/>
            <p:cNvSpPr txBox="1"/>
            <p:nvPr/>
          </p:nvSpPr>
          <p:spPr>
            <a:xfrm>
              <a:off x="6322663" y="1445715"/>
              <a:ext cx="1810905" cy="830997"/>
            </a:xfrm>
            <a:prstGeom prst="rect">
              <a:avLst/>
            </a:prstGeom>
            <a:noFill/>
          </p:spPr>
          <p:txBody>
            <a:bodyPr wrap="square" rtlCol="0">
              <a:spAutoFit/>
            </a:bodyPr>
            <a:lstStyle/>
            <a:p>
              <a:r>
                <a:rPr lang="en-US" sz="1200" b="1" dirty="0"/>
                <a:t>Security Label</a:t>
              </a:r>
            </a:p>
            <a:p>
              <a:r>
                <a:rPr lang="en-US" sz="1200" dirty="0"/>
                <a:t>Sensitivity= High</a:t>
              </a:r>
            </a:p>
            <a:p>
              <a:r>
                <a:rPr lang="en-US" sz="1200" dirty="0"/>
                <a:t>Type = photo</a:t>
              </a:r>
            </a:p>
            <a:p>
              <a:r>
                <a:rPr lang="en-US" sz="1200" dirty="0"/>
                <a:t>Groups = family</a:t>
              </a:r>
            </a:p>
          </p:txBody>
        </p:sp>
        <p:sp>
          <p:nvSpPr>
            <p:cNvPr id="72" name="Vertical Scroll 204"/>
            <p:cNvSpPr/>
            <p:nvPr/>
          </p:nvSpPr>
          <p:spPr>
            <a:xfrm>
              <a:off x="6065800" y="2584685"/>
              <a:ext cx="1859528" cy="1213675"/>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205"/>
            <p:cNvSpPr txBox="1"/>
            <p:nvPr/>
          </p:nvSpPr>
          <p:spPr>
            <a:xfrm>
              <a:off x="6226756" y="2701104"/>
              <a:ext cx="1810903" cy="1046216"/>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High</a:t>
              </a:r>
              <a:endParaRPr lang="en-US" sz="1200" dirty="0"/>
            </a:p>
            <a:p>
              <a:r>
                <a:rPr lang="en-US" sz="1200" dirty="0"/>
                <a:t>Type = video</a:t>
              </a:r>
            </a:p>
            <a:p>
              <a:r>
                <a:rPr lang="en-US" sz="1200" dirty="0"/>
                <a:t>Groups = all</a:t>
              </a:r>
            </a:p>
          </p:txBody>
        </p:sp>
      </p:grpSp>
      <p:grpSp>
        <p:nvGrpSpPr>
          <p:cNvPr id="74" name="Gruppo 73"/>
          <p:cNvGrpSpPr/>
          <p:nvPr/>
        </p:nvGrpSpPr>
        <p:grpSpPr>
          <a:xfrm>
            <a:off x="5410200" y="1576543"/>
            <a:ext cx="3859783" cy="2786568"/>
            <a:chOff x="263486" y="1376040"/>
            <a:chExt cx="3859783" cy="2786568"/>
          </a:xfrm>
        </p:grpSpPr>
        <p:grpSp>
          <p:nvGrpSpPr>
            <p:cNvPr id="75" name="Group 176"/>
            <p:cNvGrpSpPr/>
            <p:nvPr/>
          </p:nvGrpSpPr>
          <p:grpSpPr>
            <a:xfrm>
              <a:off x="263486" y="1376040"/>
              <a:ext cx="3859783" cy="2786568"/>
              <a:chOff x="0" y="954445"/>
              <a:chExt cx="3214211" cy="3164513"/>
            </a:xfrm>
          </p:grpSpPr>
          <p:grpSp>
            <p:nvGrpSpPr>
              <p:cNvPr id="77" name="Group 177"/>
              <p:cNvGrpSpPr/>
              <p:nvPr/>
            </p:nvGrpSpPr>
            <p:grpSpPr>
              <a:xfrm>
                <a:off x="0" y="954445"/>
                <a:ext cx="3214211" cy="3164513"/>
                <a:chOff x="739357" y="1056297"/>
                <a:chExt cx="3076634" cy="3607572"/>
              </a:xfrm>
            </p:grpSpPr>
            <p:pic>
              <p:nvPicPr>
                <p:cNvPr id="79" name="Picture 4" descr="http://www.utahstudentsconnect.org/images/pics/27840-computer-user-iconibm-lotus-symphony---gallery--user-icon-in-orange-t4ml2pq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www.nancyassad.com.br/wp-home/wp-content/uploads/2013/03/User-Computer-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183"/>
                <p:cNvCxnSpPr>
                  <a:stCxn id="79"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84"/>
                <p:cNvCxnSpPr>
                  <a:stCxn id="79"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85"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t>Clearance = Low</a:t>
                  </a:r>
                </a:p>
                <a:p>
                  <a:r>
                    <a:rPr lang="en-US" sz="1100" dirty="0"/>
                    <a:t>Objects = </a:t>
                  </a:r>
                  <a:r>
                    <a:rPr lang="en-US" sz="1100" dirty="0" smtClean="0"/>
                    <a:t>photo, video</a:t>
                  </a:r>
                  <a:endParaRPr lang="en-US" sz="1100" dirty="0"/>
                </a:p>
                <a:p>
                  <a:r>
                    <a:rPr lang="en-US" sz="1100" dirty="0"/>
                    <a:t>Groups = family</a:t>
                  </a:r>
                </a:p>
              </p:txBody>
            </p:sp>
            <p:sp>
              <p:nvSpPr>
                <p:cNvPr id="87"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89"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90"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91"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92"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78"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76" name="Straight Connector 183"/>
            <p:cNvCxnSpPr>
              <a:endCxn id="91"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uppo 120"/>
          <p:cNvGrpSpPr/>
          <p:nvPr/>
        </p:nvGrpSpPr>
        <p:grpSpPr>
          <a:xfrm>
            <a:off x="4237561" y="1467982"/>
            <a:ext cx="1843145" cy="964008"/>
            <a:chOff x="3645862" y="2455267"/>
            <a:chExt cx="1843145" cy="964008"/>
          </a:xfrm>
        </p:grpSpPr>
        <p:sp>
          <p:nvSpPr>
            <p:cNvPr id="119" name="Vertical Scroll 204"/>
            <p:cNvSpPr/>
            <p:nvPr/>
          </p:nvSpPr>
          <p:spPr>
            <a:xfrm>
              <a:off x="3645862" y="2455267"/>
              <a:ext cx="1738146" cy="964008"/>
            </a:xfrm>
            <a:prstGeom prst="verticalScroll">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205"/>
            <p:cNvSpPr txBox="1"/>
            <p:nvPr/>
          </p:nvSpPr>
          <p:spPr>
            <a:xfrm>
              <a:off x="3796312" y="2547738"/>
              <a:ext cx="1692695" cy="830997"/>
            </a:xfrm>
            <a:prstGeom prst="rect">
              <a:avLst/>
            </a:prstGeom>
            <a:noFill/>
          </p:spPr>
          <p:txBody>
            <a:bodyPr wrap="square" rtlCol="0">
              <a:spAutoFit/>
            </a:bodyPr>
            <a:lstStyle/>
            <a:p>
              <a:r>
                <a:rPr lang="en-US" sz="1200" b="1" dirty="0"/>
                <a:t>Security Label</a:t>
              </a:r>
            </a:p>
            <a:p>
              <a:r>
                <a:rPr lang="en-US" sz="1200" dirty="0"/>
                <a:t>Sensitivity= </a:t>
              </a:r>
              <a:r>
                <a:rPr lang="en-US" sz="1200" dirty="0" smtClean="0"/>
                <a:t>V.H</a:t>
              </a:r>
              <a:endParaRPr lang="en-US" sz="1200" dirty="0"/>
            </a:p>
            <a:p>
              <a:r>
                <a:rPr lang="en-US" sz="1200" dirty="0"/>
                <a:t>Type = video</a:t>
              </a:r>
            </a:p>
            <a:p>
              <a:r>
                <a:rPr lang="en-US" sz="1200" dirty="0"/>
                <a:t>Groups = </a:t>
              </a:r>
              <a:r>
                <a:rPr lang="en-US" sz="1200" dirty="0" smtClean="0"/>
                <a:t>family</a:t>
              </a:r>
              <a:endParaRPr lang="en-US" sz="1200" dirty="0"/>
            </a:p>
          </p:txBody>
        </p:sp>
      </p:grpSp>
      <p:cxnSp>
        <p:nvCxnSpPr>
          <p:cNvPr id="123" name="Connettore 1 122"/>
          <p:cNvCxnSpPr/>
          <p:nvPr/>
        </p:nvCxnSpPr>
        <p:spPr>
          <a:xfrm flipV="1">
            <a:off x="3035400" y="2166363"/>
            <a:ext cx="1317890" cy="712301"/>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24" name="Connettore 1 123"/>
          <p:cNvCxnSpPr>
            <a:stCxn id="52" idx="0"/>
            <a:endCxn id="119" idx="2"/>
          </p:cNvCxnSpPr>
          <p:nvPr/>
        </p:nvCxnSpPr>
        <p:spPr>
          <a:xfrm flipV="1">
            <a:off x="2967425" y="2431990"/>
            <a:ext cx="2139209" cy="218188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4" name="Ovale 3"/>
          <p:cNvSpPr/>
          <p:nvPr/>
        </p:nvSpPr>
        <p:spPr>
          <a:xfrm>
            <a:off x="7118299" y="1467982"/>
            <a:ext cx="1880674" cy="1133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r 4"/>
          <p:cNvSpPr/>
          <p:nvPr/>
        </p:nvSpPr>
        <p:spPr>
          <a:xfrm>
            <a:off x="4021527" y="3026554"/>
            <a:ext cx="1686718" cy="1647895"/>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02537422"/>
      </p:ext>
    </p:extLst>
  </p:cSld>
  <p:clrMapOvr>
    <a:masterClrMapping/>
  </p:clrMapOvr>
  <mc:AlternateContent xmlns:mc="http://schemas.openxmlformats.org/markup-compatibility/2006">
    <mc:Choice xmlns:p14="http://schemas.microsoft.com/office/powerpoint/2010/main" Requires="p14">
      <p:transition spd="slow" p14:dur="2000" advTm="126371"/>
    </mc:Choice>
    <mc:Fallback>
      <p:transition spd="slow" advTm="12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76200"/>
            <a:ext cx="8077200" cy="888923"/>
          </a:xfrm>
        </p:spPr>
        <p:txBody>
          <a:bodyPr>
            <a:normAutofit/>
          </a:bodyPr>
          <a:lstStyle/>
          <a:p>
            <a:r>
              <a:rPr lang="en-US" dirty="0" smtClean="0"/>
              <a:t>How shares are now managed in Facebook?</a:t>
            </a:r>
            <a:endParaRPr lang="en-US" dirty="0"/>
          </a:p>
        </p:txBody>
      </p:sp>
      <p:pic>
        <p:nvPicPr>
          <p:cNvPr id="9218" name="Picture 2" descr="C:\Users\bahri\Dropbox\Presentations@Confs\sharesn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3464" y="914400"/>
            <a:ext cx="4824536" cy="562247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rot="21110630">
            <a:off x="1321160" y="4698729"/>
            <a:ext cx="6120680" cy="523220"/>
          </a:xfrm>
          <a:prstGeom prst="rect">
            <a:avLst/>
          </a:prstGeom>
          <a:solidFill>
            <a:schemeClr val="tx1">
              <a:lumMod val="95000"/>
              <a:lumOff val="5000"/>
            </a:schemeClr>
          </a:solidFill>
        </p:spPr>
        <p:txBody>
          <a:bodyPr wrap="square" rtlCol="0">
            <a:spAutoFit/>
          </a:bodyPr>
          <a:lstStyle/>
          <a:p>
            <a:r>
              <a:rPr lang="en-US" sz="2800" b="1" dirty="0" smtClean="0">
                <a:solidFill>
                  <a:srgbClr val="FF0000"/>
                </a:solidFill>
              </a:rPr>
              <a:t>What is the aim of a “share” then?! </a:t>
            </a:r>
            <a:endParaRPr lang="en-US" sz="2800" b="1" dirty="0">
              <a:solidFill>
                <a:srgbClr val="FF0000"/>
              </a:solidFill>
            </a:endParaRPr>
          </a:p>
        </p:txBody>
      </p:sp>
      <p:sp>
        <p:nvSpPr>
          <p:cNvPr id="4" name="Ovale 3"/>
          <p:cNvSpPr/>
          <p:nvPr/>
        </p:nvSpPr>
        <p:spPr>
          <a:xfrm>
            <a:off x="1676400" y="1371600"/>
            <a:ext cx="54102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8668597"/>
      </p:ext>
    </p:extLst>
  </p:cSld>
  <p:clrMapOvr>
    <a:masterClrMapping/>
  </p:clrMapOvr>
  <mc:AlternateContent xmlns:mc="http://schemas.openxmlformats.org/markup-compatibility/2006">
    <mc:Choice xmlns:p14="http://schemas.microsoft.com/office/powerpoint/2010/main" Requires="p14">
      <p:transition spd="slow" p14:dur="2000" advTm="119479"/>
    </mc:Choice>
    <mc:Fallback>
      <p:transition spd="slow" advTm="11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Quick Outline</a:t>
            </a:r>
            <a:endParaRPr lang="en-US" dirty="0"/>
          </a:p>
        </p:txBody>
      </p:sp>
      <p:sp>
        <p:nvSpPr>
          <p:cNvPr id="4" name="Content Placeholder 2"/>
          <p:cNvSpPr txBox="1">
            <a:spLocks/>
          </p:cNvSpPr>
          <p:nvPr/>
        </p:nvSpPr>
        <p:spPr>
          <a:xfrm>
            <a:off x="457200" y="1143000"/>
            <a:ext cx="84582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What privacy settings look like in today’s OSNs; a zoom on Facebook</a:t>
            </a:r>
          </a:p>
          <a:p>
            <a:r>
              <a:rPr lang="en-US" dirty="0" smtClean="0"/>
              <a:t>What are the limitations we observe</a:t>
            </a:r>
          </a:p>
          <a:p>
            <a:r>
              <a:rPr lang="en-US" dirty="0" smtClean="0"/>
              <a:t>How we suggest addressing them</a:t>
            </a:r>
          </a:p>
          <a:p>
            <a:r>
              <a:rPr lang="en-US" dirty="0" smtClean="0"/>
              <a:t>Conclusions</a:t>
            </a:r>
          </a:p>
          <a:p>
            <a:pPr marL="0" indent="0">
              <a:buNone/>
            </a:pP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285072"/>
      </p:ext>
    </p:extLst>
  </p:cSld>
  <p:clrMapOvr>
    <a:masterClrMapping/>
  </p:clrMapOvr>
  <mc:AlternateContent xmlns:mc="http://schemas.openxmlformats.org/markup-compatibility/2006">
    <mc:Choice xmlns:p14="http://schemas.microsoft.com/office/powerpoint/2010/main" Requires="p14">
      <p:transition spd="slow" p14:dur="2000" advTm="34639"/>
    </mc:Choice>
    <mc:Fallback>
      <p:transition spd="slow" advTm="3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sz="2400" dirty="0">
                <a:solidFill>
                  <a:schemeClr val="tx2">
                    <a:lumMod val="75000"/>
                  </a:schemeClr>
                </a:solidFill>
              </a:rPr>
              <a:t>Write Higher Property (WHP)</a:t>
            </a:r>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2">
                  <a:lumMod val="75000"/>
                </a:schemeClr>
              </a:solidFill>
            </a:endParaRPr>
          </a:p>
        </p:txBody>
      </p:sp>
      <p:grpSp>
        <p:nvGrpSpPr>
          <p:cNvPr id="15" name="Gruppo 14"/>
          <p:cNvGrpSpPr/>
          <p:nvPr/>
        </p:nvGrpSpPr>
        <p:grpSpPr>
          <a:xfrm>
            <a:off x="112789" y="2977520"/>
            <a:ext cx="3859783" cy="2786568"/>
            <a:chOff x="263486" y="1376040"/>
            <a:chExt cx="3859783" cy="2786568"/>
          </a:xfrm>
        </p:grpSpPr>
        <p:grpSp>
          <p:nvGrpSpPr>
            <p:cNvPr id="16" name="Group 176"/>
            <p:cNvGrpSpPr/>
            <p:nvPr/>
          </p:nvGrpSpPr>
          <p:grpSpPr>
            <a:xfrm>
              <a:off x="263486" y="1376040"/>
              <a:ext cx="3859783" cy="2786568"/>
              <a:chOff x="0" y="954445"/>
              <a:chExt cx="3214211" cy="3164513"/>
            </a:xfrm>
          </p:grpSpPr>
          <p:grpSp>
            <p:nvGrpSpPr>
              <p:cNvPr id="18" name="Group 177"/>
              <p:cNvGrpSpPr/>
              <p:nvPr/>
            </p:nvGrpSpPr>
            <p:grpSpPr>
              <a:xfrm>
                <a:off x="0" y="954445"/>
                <a:ext cx="3214211" cy="3164513"/>
                <a:chOff x="739357" y="1056297"/>
                <a:chExt cx="3076634" cy="3607572"/>
              </a:xfrm>
            </p:grpSpPr>
            <p:pic>
              <p:nvPicPr>
                <p:cNvPr id="20" name="Picture 4" descr="http://www.utahstudentsconnect.org/images/pics/27840-computer-user-iconibm-lotus-symphony---gallery--user-icon-in-orange-t4ml2pq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681" y="2574352"/>
                  <a:ext cx="639883" cy="7183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nancyassad.com.br/wp-home/wp-content/uploads/2013/03/User-Computer-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0296" y="1557600"/>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nancyassad.com.br/wp-home/wp-content/uploads/2013/03/User-Computer-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7998" y="2341877"/>
                  <a:ext cx="661175" cy="7183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nancyassad.com.br/wp-home/wp-content/uploads/2013/03/User-Computer-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7998" y="3228852"/>
                  <a:ext cx="661175" cy="71833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183"/>
                <p:cNvCxnSpPr>
                  <a:stCxn id="20" idx="0"/>
                </p:cNvCxnSpPr>
                <p:nvPr/>
              </p:nvCxnSpPr>
              <p:spPr>
                <a:xfrm flipV="1">
                  <a:off x="1112623" y="2095808"/>
                  <a:ext cx="678713" cy="478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184"/>
                <p:cNvCxnSpPr>
                  <a:stCxn id="20" idx="3"/>
                </p:cNvCxnSpPr>
                <p:nvPr/>
              </p:nvCxnSpPr>
              <p:spPr>
                <a:xfrm flipV="1">
                  <a:off x="1432564" y="2787934"/>
                  <a:ext cx="358772" cy="145589"/>
                </a:xfrm>
                <a:prstGeom prst="line">
                  <a:avLst/>
                </a:prstGeom>
              </p:spPr>
              <p:style>
                <a:lnRef idx="1">
                  <a:schemeClr val="accent1"/>
                </a:lnRef>
                <a:fillRef idx="0">
                  <a:schemeClr val="accent1"/>
                </a:fillRef>
                <a:effectRef idx="0">
                  <a:schemeClr val="accent1"/>
                </a:effectRef>
                <a:fontRef idx="minor">
                  <a:schemeClr val="tx1"/>
                </a:fontRef>
              </p:style>
            </p:cxnSp>
            <p:sp>
              <p:nvSpPr>
                <p:cNvPr id="26" name="Vertical Scroll 185"/>
                <p:cNvSpPr/>
                <p:nvPr/>
              </p:nvSpPr>
              <p:spPr>
                <a:xfrm>
                  <a:off x="2107605" y="1056297"/>
                  <a:ext cx="1492364" cy="1172209"/>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86"/>
                <p:cNvSpPr txBox="1"/>
                <p:nvPr/>
              </p:nvSpPr>
              <p:spPr>
                <a:xfrm>
                  <a:off x="2328886" y="1216485"/>
                  <a:ext cx="1199073" cy="996141"/>
                </a:xfrm>
                <a:prstGeom prst="rect">
                  <a:avLst/>
                </a:prstGeom>
                <a:noFill/>
              </p:spPr>
              <p:txBody>
                <a:bodyPr wrap="square" rtlCol="0">
                  <a:spAutoFit/>
                </a:bodyPr>
                <a:lstStyle/>
                <a:p>
                  <a:r>
                    <a:rPr lang="en-US" sz="1100" b="1" dirty="0"/>
                    <a:t>Security Label</a:t>
                  </a:r>
                </a:p>
                <a:p>
                  <a:r>
                    <a:rPr lang="en-US" sz="1100" dirty="0">
                      <a:solidFill>
                        <a:srgbClr val="FF0000"/>
                      </a:solidFill>
                    </a:rPr>
                    <a:t>Clearance = Low</a:t>
                  </a:r>
                </a:p>
                <a:p>
                  <a:r>
                    <a:rPr lang="en-US" sz="1100" dirty="0"/>
                    <a:t>Objects = </a:t>
                  </a:r>
                  <a:r>
                    <a:rPr lang="en-US" sz="1100" dirty="0" smtClean="0"/>
                    <a:t>photo, video</a:t>
                  </a:r>
                  <a:endParaRPr lang="en-US" sz="1100" dirty="0"/>
                </a:p>
                <a:p>
                  <a:r>
                    <a:rPr lang="en-US" sz="1100" dirty="0">
                      <a:solidFill>
                        <a:srgbClr val="FF0000"/>
                      </a:solidFill>
                    </a:rPr>
                    <a:t>Groups = family</a:t>
                  </a:r>
                </a:p>
              </p:txBody>
            </p:sp>
            <p:sp>
              <p:nvSpPr>
                <p:cNvPr id="28" name="Vertical Scroll 187"/>
                <p:cNvSpPr/>
                <p:nvPr/>
              </p:nvSpPr>
              <p:spPr>
                <a:xfrm>
                  <a:off x="2215126" y="3309457"/>
                  <a:ext cx="1600865" cy="13544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88"/>
                <p:cNvSpPr txBox="1"/>
                <p:nvPr/>
              </p:nvSpPr>
              <p:spPr>
                <a:xfrm>
                  <a:off x="2305786" y="3498385"/>
                  <a:ext cx="1470964" cy="1165484"/>
                </a:xfrm>
                <a:prstGeom prst="rect">
                  <a:avLst/>
                </a:prstGeom>
                <a:noFill/>
              </p:spPr>
              <p:txBody>
                <a:bodyPr wrap="square" rtlCol="0">
                  <a:spAutoFit/>
                </a:bodyPr>
                <a:lstStyle/>
                <a:p>
                  <a:r>
                    <a:rPr lang="en-US" sz="1050" b="1" dirty="0"/>
                    <a:t>Security Label</a:t>
                  </a:r>
                </a:p>
                <a:p>
                  <a:r>
                    <a:rPr lang="en-US" sz="1050" dirty="0"/>
                    <a:t>Clearance = High</a:t>
                  </a:r>
                </a:p>
                <a:p>
                  <a:r>
                    <a:rPr lang="en-US" sz="1050" dirty="0"/>
                    <a:t>Objects = all</a:t>
                  </a:r>
                </a:p>
                <a:p>
                  <a:r>
                    <a:rPr lang="en-US" sz="1050" dirty="0"/>
                    <a:t>Groups = sport-mates</a:t>
                  </a:r>
                </a:p>
              </p:txBody>
            </p:sp>
            <p:sp>
              <p:nvSpPr>
                <p:cNvPr id="30" name="TextBox 189"/>
                <p:cNvSpPr txBox="1"/>
                <p:nvPr/>
              </p:nvSpPr>
              <p:spPr>
                <a:xfrm>
                  <a:off x="739357" y="3215102"/>
                  <a:ext cx="1466630" cy="358611"/>
                </a:xfrm>
                <a:prstGeom prst="rect">
                  <a:avLst/>
                </a:prstGeom>
                <a:noFill/>
              </p:spPr>
              <p:txBody>
                <a:bodyPr wrap="square" rtlCol="0">
                  <a:spAutoFit/>
                </a:bodyPr>
                <a:lstStyle/>
                <a:p>
                  <a:r>
                    <a:rPr lang="en-US" sz="1200" b="1" dirty="0" err="1" smtClean="0"/>
                    <a:t>Alen</a:t>
                  </a:r>
                  <a:endParaRPr lang="en-US" sz="1200" b="1" dirty="0"/>
                </a:p>
              </p:txBody>
            </p:sp>
            <p:sp>
              <p:nvSpPr>
                <p:cNvPr id="31" name="TextBox 190"/>
                <p:cNvSpPr txBox="1"/>
                <p:nvPr/>
              </p:nvSpPr>
              <p:spPr>
                <a:xfrm>
                  <a:off x="1611950" y="2732313"/>
                  <a:ext cx="537595" cy="358611"/>
                </a:xfrm>
                <a:prstGeom prst="rect">
                  <a:avLst/>
                </a:prstGeom>
                <a:noFill/>
              </p:spPr>
              <p:txBody>
                <a:bodyPr wrap="square" rtlCol="0">
                  <a:spAutoFit/>
                </a:bodyPr>
                <a:lstStyle/>
                <a:p>
                  <a:r>
                    <a:rPr lang="en-US" sz="1200" b="1" dirty="0"/>
                    <a:t>Dima</a:t>
                  </a:r>
                </a:p>
              </p:txBody>
            </p:sp>
            <p:sp>
              <p:nvSpPr>
                <p:cNvPr id="32" name="TextBox 191"/>
                <p:cNvSpPr txBox="1"/>
                <p:nvPr/>
              </p:nvSpPr>
              <p:spPr>
                <a:xfrm>
                  <a:off x="1589088" y="3655543"/>
                  <a:ext cx="584210" cy="358611"/>
                </a:xfrm>
                <a:prstGeom prst="rect">
                  <a:avLst/>
                </a:prstGeom>
                <a:noFill/>
              </p:spPr>
              <p:txBody>
                <a:bodyPr wrap="square" rtlCol="0">
                  <a:spAutoFit/>
                </a:bodyPr>
                <a:lstStyle/>
                <a:p>
                  <a:r>
                    <a:rPr lang="en-US" sz="1200" b="1" dirty="0"/>
                    <a:t>Javier</a:t>
                  </a:r>
                </a:p>
              </p:txBody>
            </p:sp>
            <p:sp>
              <p:nvSpPr>
                <p:cNvPr id="33" name="Vertical Scroll 192"/>
                <p:cNvSpPr/>
                <p:nvPr/>
              </p:nvSpPr>
              <p:spPr>
                <a:xfrm>
                  <a:off x="1974804" y="2265032"/>
                  <a:ext cx="1697171" cy="1109312"/>
                </a:xfrm>
                <a:prstGeom prst="vertic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193"/>
                <p:cNvSpPr txBox="1"/>
                <p:nvPr/>
              </p:nvSpPr>
              <p:spPr>
                <a:xfrm>
                  <a:off x="2227908" y="2395736"/>
                  <a:ext cx="1372060" cy="1215293"/>
                </a:xfrm>
                <a:prstGeom prst="rect">
                  <a:avLst/>
                </a:prstGeom>
                <a:noFill/>
              </p:spPr>
              <p:txBody>
                <a:bodyPr wrap="square" rtlCol="0">
                  <a:spAutoFit/>
                </a:bodyPr>
                <a:lstStyle/>
                <a:p>
                  <a:r>
                    <a:rPr lang="en-US" sz="1100" b="1" dirty="0"/>
                    <a:t>Security Label</a:t>
                  </a:r>
                </a:p>
                <a:p>
                  <a:r>
                    <a:rPr lang="en-US" sz="1100" dirty="0"/>
                    <a:t>Clearance = </a:t>
                  </a:r>
                  <a:r>
                    <a:rPr lang="en-US" sz="1100" dirty="0" err="1"/>
                    <a:t>V.High</a:t>
                  </a:r>
                  <a:endParaRPr lang="en-US" sz="1100" dirty="0"/>
                </a:p>
                <a:p>
                  <a:r>
                    <a:rPr lang="en-US" sz="1100" dirty="0"/>
                    <a:t>Objects = all</a:t>
                  </a:r>
                </a:p>
                <a:p>
                  <a:r>
                    <a:rPr lang="en-US" sz="1100" dirty="0"/>
                    <a:t>Groups = all</a:t>
                  </a:r>
                </a:p>
              </p:txBody>
            </p:sp>
          </p:grpSp>
          <p:sp>
            <p:nvSpPr>
              <p:cNvPr id="19" name="TextBox 178"/>
              <p:cNvSpPr txBox="1"/>
              <p:nvPr/>
            </p:nvSpPr>
            <p:spPr>
              <a:xfrm>
                <a:off x="947036" y="1359701"/>
                <a:ext cx="1532213" cy="276999"/>
              </a:xfrm>
              <a:prstGeom prst="rect">
                <a:avLst/>
              </a:prstGeom>
              <a:noFill/>
            </p:spPr>
            <p:txBody>
              <a:bodyPr wrap="square" rtlCol="0">
                <a:spAutoFit/>
              </a:bodyPr>
              <a:lstStyle/>
              <a:p>
                <a:r>
                  <a:rPr lang="en-US" sz="1200" b="1" dirty="0" smtClean="0"/>
                  <a:t>Mike</a:t>
                </a:r>
                <a:endParaRPr lang="en-US" sz="1200" b="1" dirty="0"/>
              </a:p>
            </p:txBody>
          </p:sp>
        </p:grpSp>
        <p:cxnSp>
          <p:nvCxnSpPr>
            <p:cNvPr id="17" name="Straight Connector 183"/>
            <p:cNvCxnSpPr>
              <a:endCxn id="32" idx="1"/>
            </p:cNvCxnSpPr>
            <p:nvPr/>
          </p:nvCxnSpPr>
          <p:spPr>
            <a:xfrm>
              <a:off x="766831" y="2941233"/>
              <a:ext cx="562683" cy="58102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Segnaposto contenuto 2"/>
          <p:cNvSpPr txBox="1">
            <a:spLocks/>
          </p:cNvSpPr>
          <p:nvPr/>
        </p:nvSpPr>
        <p:spPr>
          <a:xfrm>
            <a:off x="282642" y="1295400"/>
            <a:ext cx="8229600" cy="14478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b="1" dirty="0" smtClean="0"/>
              <a:t>WHP statement: </a:t>
            </a:r>
            <a:r>
              <a:rPr lang="en-US" dirty="0" smtClean="0"/>
              <a:t>for a requested privilege of a </a:t>
            </a:r>
            <a:r>
              <a:rPr lang="en-US" b="1" dirty="0" smtClean="0"/>
              <a:t>write</a:t>
            </a:r>
            <a:r>
              <a:rPr lang="en-US" dirty="0" smtClean="0"/>
              <a:t> or an </a:t>
            </a:r>
            <a:r>
              <a:rPr lang="en-US" b="1" dirty="0" smtClean="0"/>
              <a:t>add-tag</a:t>
            </a:r>
            <a:r>
              <a:rPr lang="en-US" dirty="0" smtClean="0"/>
              <a:t>, the request can be granted only if the sensitivity level in the label assigned to the resulting object is at least equal to the clearance level assigned to the requesting user. </a:t>
            </a:r>
            <a:endParaRPr lang="en-US" dirty="0"/>
          </a:p>
        </p:txBody>
      </p:sp>
      <p:sp>
        <p:nvSpPr>
          <p:cNvPr id="37" name="Segnaposto contenuto 2"/>
          <p:cNvSpPr txBox="1">
            <a:spLocks/>
          </p:cNvSpPr>
          <p:nvPr/>
        </p:nvSpPr>
        <p:spPr>
          <a:xfrm>
            <a:off x="4010177" y="2977519"/>
            <a:ext cx="4594158" cy="314864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sz="2000" b="1" dirty="0" smtClean="0"/>
              <a:t>Example:</a:t>
            </a:r>
          </a:p>
          <a:p>
            <a:pPr lvl="1">
              <a:buFont typeface="Wingdings" panose="05000000000000000000" pitchFamily="2" charset="2"/>
              <a:buChar char="Ø"/>
            </a:pPr>
            <a:r>
              <a:rPr lang="en-US" sz="2000" dirty="0" smtClean="0"/>
              <a:t>Mike wants to post a photo on </a:t>
            </a:r>
            <a:r>
              <a:rPr lang="en-US" sz="2000" dirty="0" err="1" smtClean="0"/>
              <a:t>Alen’s</a:t>
            </a:r>
            <a:r>
              <a:rPr lang="en-US" sz="2000" dirty="0" smtClean="0"/>
              <a:t> wall.</a:t>
            </a:r>
          </a:p>
          <a:p>
            <a:pPr lvl="1">
              <a:buFont typeface="Wingdings" panose="05000000000000000000" pitchFamily="2" charset="2"/>
              <a:buChar char="Ø"/>
            </a:pPr>
            <a:r>
              <a:rPr lang="en-US" sz="2000" dirty="0" smtClean="0"/>
              <a:t>The security label of this photo that satisfies the WHP is:</a:t>
            </a:r>
            <a:endParaRPr lang="en-US" sz="2000" dirty="0"/>
          </a:p>
        </p:txBody>
      </p:sp>
      <p:grpSp>
        <p:nvGrpSpPr>
          <p:cNvPr id="3" name="Gruppo 2"/>
          <p:cNvGrpSpPr/>
          <p:nvPr/>
        </p:nvGrpSpPr>
        <p:grpSpPr>
          <a:xfrm>
            <a:off x="6656191" y="4391480"/>
            <a:ext cx="1948144" cy="1372607"/>
            <a:chOff x="3753590" y="2446916"/>
            <a:chExt cx="1948144" cy="1046578"/>
          </a:xfrm>
        </p:grpSpPr>
        <p:sp>
          <p:nvSpPr>
            <p:cNvPr id="38" name="Vertical Scroll 204"/>
            <p:cNvSpPr/>
            <p:nvPr/>
          </p:nvSpPr>
          <p:spPr>
            <a:xfrm>
              <a:off x="3753590" y="2446916"/>
              <a:ext cx="1738146" cy="964008"/>
            </a:xfrm>
            <a:prstGeom prst="verticalScroll">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205"/>
            <p:cNvSpPr txBox="1"/>
            <p:nvPr/>
          </p:nvSpPr>
          <p:spPr>
            <a:xfrm>
              <a:off x="3904040" y="2539387"/>
              <a:ext cx="1797694" cy="954107"/>
            </a:xfrm>
            <a:prstGeom prst="rect">
              <a:avLst/>
            </a:prstGeom>
            <a:noFill/>
          </p:spPr>
          <p:txBody>
            <a:bodyPr wrap="square" rtlCol="0">
              <a:spAutoFit/>
            </a:bodyPr>
            <a:lstStyle/>
            <a:p>
              <a:r>
                <a:rPr lang="en-US" sz="1400" b="1" dirty="0"/>
                <a:t>Security Label</a:t>
              </a:r>
            </a:p>
            <a:p>
              <a:r>
                <a:rPr lang="en-US" sz="1400" dirty="0">
                  <a:solidFill>
                    <a:srgbClr val="FF0000"/>
                  </a:solidFill>
                </a:rPr>
                <a:t>Sensitivity= </a:t>
              </a:r>
              <a:r>
                <a:rPr lang="en-US" sz="1400" dirty="0" smtClean="0">
                  <a:solidFill>
                    <a:srgbClr val="FF0000"/>
                  </a:solidFill>
                </a:rPr>
                <a:t>H</a:t>
              </a:r>
              <a:endParaRPr lang="en-US" sz="1400" dirty="0">
                <a:solidFill>
                  <a:srgbClr val="FF0000"/>
                </a:solidFill>
              </a:endParaRPr>
            </a:p>
            <a:p>
              <a:r>
                <a:rPr lang="en-US" sz="1400" dirty="0"/>
                <a:t>Type = </a:t>
              </a:r>
              <a:r>
                <a:rPr lang="en-US" sz="1400" dirty="0" smtClean="0"/>
                <a:t>photo</a:t>
              </a:r>
              <a:endParaRPr lang="en-US" sz="1400" dirty="0"/>
            </a:p>
            <a:p>
              <a:r>
                <a:rPr lang="en-US" sz="1400" dirty="0">
                  <a:solidFill>
                    <a:srgbClr val="FF0000"/>
                  </a:solidFill>
                </a:rPr>
                <a:t>Groups = </a:t>
              </a:r>
              <a:r>
                <a:rPr lang="en-US" sz="1400" dirty="0" smtClean="0">
                  <a:solidFill>
                    <a:srgbClr val="FF0000"/>
                  </a:solidFill>
                </a:rPr>
                <a:t>family</a:t>
              </a:r>
              <a:endParaRPr lang="en-US" sz="1400" dirty="0">
                <a:solidFill>
                  <a:srgbClr val="FF0000"/>
                </a:solidFill>
              </a:endParaRPr>
            </a:p>
          </p:txBody>
        </p:sp>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46907261"/>
      </p:ext>
    </p:extLst>
  </p:cSld>
  <p:clrMapOvr>
    <a:masterClrMapping/>
  </p:clrMapOvr>
  <mc:AlternateContent xmlns:mc="http://schemas.openxmlformats.org/markup-compatibility/2006">
    <mc:Choice xmlns:p14="http://schemas.microsoft.com/office/powerpoint/2010/main" Requires="p14">
      <p:transition spd="slow" p14:dur="2000" advTm="108309"/>
    </mc:Choice>
    <mc:Fallback>
      <p:transition spd="slow" advTm="10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0"/>
            <a:ext cx="8077200" cy="888923"/>
          </a:xfrm>
        </p:spPr>
        <p:txBody>
          <a:bodyPr/>
          <a:lstStyle/>
          <a:p>
            <a:r>
              <a:rPr lang="en-US" dirty="0" smtClean="0"/>
              <a:t>What are the gains?!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7961"/>
            <a:ext cx="76676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contenuto 2"/>
          <p:cNvSpPr txBox="1">
            <a:spLocks/>
          </p:cNvSpPr>
          <p:nvPr/>
        </p:nvSpPr>
        <p:spPr>
          <a:xfrm>
            <a:off x="282642" y="1295400"/>
            <a:ext cx="8229600" cy="11430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b="1" dirty="0" smtClean="0"/>
              <a:t>Number of operations to set privacy limitations on a friend or on an object in Facebook Privacy Setting interface (FPS) vs. in our suggested method, UPPLA</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6238203"/>
      </p:ext>
    </p:extLst>
  </p:cSld>
  <p:clrMapOvr>
    <a:masterClrMapping/>
  </p:clrMapOvr>
  <mc:AlternateContent xmlns:mc="http://schemas.openxmlformats.org/markup-compatibility/2006">
    <mc:Choice xmlns:p14="http://schemas.microsoft.com/office/powerpoint/2010/main" Requires="p14">
      <p:transition spd="slow" p14:dur="2000" advTm="96742"/>
    </mc:Choice>
    <mc:Fallback>
      <p:transition spd="slow" advTm="9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0"/>
            <a:ext cx="8077200" cy="888923"/>
          </a:xfrm>
        </p:spPr>
        <p:txBody>
          <a:bodyPr/>
          <a:lstStyle/>
          <a:p>
            <a:r>
              <a:rPr lang="en-US" dirty="0" smtClean="0"/>
              <a:t>Preliminary experiments</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1" y="2209800"/>
            <a:ext cx="78486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contenuto 2"/>
          <p:cNvSpPr txBox="1">
            <a:spLocks/>
          </p:cNvSpPr>
          <p:nvPr/>
        </p:nvSpPr>
        <p:spPr>
          <a:xfrm>
            <a:off x="429491" y="1066800"/>
            <a:ext cx="8229600" cy="11430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indent="0">
              <a:buNone/>
            </a:pPr>
            <a:r>
              <a:rPr lang="en-US" b="1" dirty="0" smtClean="0"/>
              <a:t>Reported satisfaction on UPPLA based on feedback from 26 participants who used UPPLA app to label friends (</a:t>
            </a:r>
            <a:r>
              <a:rPr lang="en-US" b="1" dirty="0" err="1" smtClean="0"/>
              <a:t>avg</a:t>
            </a:r>
            <a:r>
              <a:rPr lang="en-US" b="1" dirty="0"/>
              <a:t> </a:t>
            </a:r>
            <a:r>
              <a:rPr lang="en-US" b="1" dirty="0" smtClean="0"/>
              <a:t>= 10) and objects (</a:t>
            </a:r>
            <a:r>
              <a:rPr lang="en-US" b="1" dirty="0" err="1" smtClean="0"/>
              <a:t>avg</a:t>
            </a:r>
            <a:r>
              <a:rPr lang="en-US" b="1" dirty="0" smtClean="0"/>
              <a:t> = 4)</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6475228"/>
      </p:ext>
    </p:extLst>
  </p:cSld>
  <p:clrMapOvr>
    <a:masterClrMapping/>
  </p:clrMapOvr>
  <mc:AlternateContent xmlns:mc="http://schemas.openxmlformats.org/markup-compatibility/2006">
    <mc:Choice xmlns:p14="http://schemas.microsoft.com/office/powerpoint/2010/main" Requires="p14">
      <p:transition spd="slow" p14:dur="2000" advTm="100093"/>
    </mc:Choice>
    <mc:Fallback>
      <p:transition spd="slow" advTm="10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32657"/>
            <a:ext cx="8077200" cy="888923"/>
          </a:xfrm>
        </p:spPr>
        <p:txBody>
          <a:bodyPr/>
          <a:lstStyle/>
          <a:p>
            <a:r>
              <a:rPr lang="en-US" dirty="0" err="1" smtClean="0"/>
              <a:t>Conslusions</a:t>
            </a:r>
            <a:endParaRPr lang="en-US" dirty="0"/>
          </a:p>
        </p:txBody>
      </p:sp>
      <p:sp>
        <p:nvSpPr>
          <p:cNvPr id="3" name="Segnaposto contenuto 2"/>
          <p:cNvSpPr txBox="1">
            <a:spLocks/>
          </p:cNvSpPr>
          <p:nvPr/>
        </p:nvSpPr>
        <p:spPr>
          <a:xfrm>
            <a:off x="457200" y="1066800"/>
            <a:ext cx="8229600" cy="52578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Adapting label-based access control provides more flexibility in available options to users for setting their privacy</a:t>
            </a:r>
          </a:p>
          <a:p>
            <a:r>
              <a:rPr lang="en-US" dirty="0" smtClean="0"/>
              <a:t>UPPLA, our suggested solution, cuts down the number of operations to be performed by users to set privacy on their friends and objects</a:t>
            </a:r>
          </a:p>
          <a:p>
            <a:r>
              <a:rPr lang="en-US" dirty="0" smtClean="0"/>
              <a:t>HOWEVER: </a:t>
            </a:r>
          </a:p>
          <a:p>
            <a:pPr lvl="1"/>
            <a:r>
              <a:rPr lang="en-US" dirty="0" smtClean="0"/>
              <a:t>Usability is an important aspect that has to be studied more deeply</a:t>
            </a:r>
          </a:p>
          <a:p>
            <a:pPr lvl="1"/>
            <a:r>
              <a:rPr lang="en-US" dirty="0" smtClean="0"/>
              <a:t>Developing models for automatic labelling would definitely strengthen the solution</a:t>
            </a:r>
          </a:p>
          <a:p>
            <a:pPr lvl="1"/>
            <a:r>
              <a:rPr lang="en-US" dirty="0" smtClean="0"/>
              <a:t>UPPLA offers a mechanism for more privacy setting options, but easiness of adoption should be further studied!</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1295861"/>
      </p:ext>
    </p:extLst>
  </p:cSld>
  <p:clrMapOvr>
    <a:masterClrMapping/>
  </p:clrMapOvr>
  <mc:AlternateContent xmlns:mc="http://schemas.openxmlformats.org/markup-compatibility/2006">
    <mc:Choice xmlns:p14="http://schemas.microsoft.com/office/powerpoint/2010/main" Requires="p14">
      <p:transition spd="slow" p14:dur="2000" advTm="62787"/>
    </mc:Choice>
    <mc:Fallback>
      <p:transition spd="slow" advTm="6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68" y="2745658"/>
            <a:ext cx="8077200" cy="888923"/>
          </a:xfrm>
        </p:spPr>
        <p:txBody>
          <a:bodyPr/>
          <a:lstStyle/>
          <a:p>
            <a:r>
              <a:rPr lang="en-US" sz="3200" dirty="0" smtClean="0"/>
              <a:t>Thank you for your kind attention </a:t>
            </a:r>
            <a:r>
              <a:rPr lang="en-US" sz="3200" dirty="0" smtClean="0">
                <a:sym typeface="Wingdings" panose="05000000000000000000" pitchFamily="2" charset="2"/>
              </a:rPr>
              <a:t></a:t>
            </a:r>
            <a:br>
              <a:rPr lang="en-US" sz="3200" dirty="0" smtClean="0">
                <a:sym typeface="Wingdings" panose="05000000000000000000" pitchFamily="2" charset="2"/>
              </a:rPr>
            </a:br>
            <a:r>
              <a:rPr lang="en-US" sz="3200" dirty="0">
                <a:sym typeface="Wingdings" panose="05000000000000000000" pitchFamily="2" charset="2"/>
              </a:rPr>
              <a:t/>
            </a:r>
            <a:br>
              <a:rPr lang="en-US" sz="3200" dirty="0">
                <a:sym typeface="Wingdings" panose="05000000000000000000" pitchFamily="2" charset="2"/>
              </a:rPr>
            </a:br>
            <a:r>
              <a:rPr lang="en-US" sz="3200" dirty="0" smtClean="0">
                <a:sym typeface="Wingdings" panose="05000000000000000000" pitchFamily="2" charset="2"/>
              </a:rPr>
              <a:t/>
            </a:r>
            <a:br>
              <a:rPr lang="en-US" sz="3200" dirty="0" smtClean="0">
                <a:sym typeface="Wingdings" panose="05000000000000000000" pitchFamily="2" charset="2"/>
              </a:rPr>
            </a:br>
            <a:r>
              <a:rPr lang="en-US" sz="3200" dirty="0" smtClean="0">
                <a:sym typeface="Wingdings" panose="05000000000000000000" pitchFamily="2" charset="2"/>
              </a:rPr>
              <a:t>I will be available for questions after your lunch break</a:t>
            </a:r>
            <a:br>
              <a:rPr lang="en-US" sz="3200" dirty="0" smtClean="0">
                <a:sym typeface="Wingdings" panose="05000000000000000000" pitchFamily="2" charset="2"/>
              </a:rPr>
            </a:br>
            <a:r>
              <a:rPr lang="en-US" sz="3200" dirty="0">
                <a:sym typeface="Wingdings" panose="05000000000000000000" pitchFamily="2" charset="2"/>
              </a:rPr>
              <a:t/>
            </a:r>
            <a:br>
              <a:rPr lang="en-US" sz="3200" dirty="0">
                <a:sym typeface="Wingdings" panose="05000000000000000000" pitchFamily="2" charset="2"/>
              </a:rPr>
            </a:br>
            <a:r>
              <a:rPr lang="en-US" sz="3200" dirty="0" smtClean="0">
                <a:sym typeface="Wingdings" panose="05000000000000000000" pitchFamily="2" charset="2"/>
              </a:rPr>
              <a:t/>
            </a:r>
            <a:br>
              <a:rPr lang="en-US" sz="3200" dirty="0" smtClean="0">
                <a:sym typeface="Wingdings" panose="05000000000000000000" pitchFamily="2" charset="2"/>
              </a:rPr>
            </a:br>
            <a:r>
              <a:rPr lang="en-US" sz="3200" dirty="0" err="1" smtClean="0">
                <a:sym typeface="Wingdings" panose="05000000000000000000" pitchFamily="2" charset="2"/>
              </a:rPr>
              <a:t>Buon</a:t>
            </a:r>
            <a:r>
              <a:rPr lang="en-US" sz="3200" dirty="0" smtClean="0">
                <a:sym typeface="Wingdings" panose="05000000000000000000" pitchFamily="2" charset="2"/>
              </a:rPr>
              <a:t> </a:t>
            </a:r>
            <a:r>
              <a:rPr lang="en-US" sz="3200" dirty="0" err="1" smtClean="0">
                <a:sym typeface="Wingdings" panose="05000000000000000000" pitchFamily="2" charset="2"/>
              </a:rPr>
              <a:t>Appetito</a:t>
            </a:r>
            <a:r>
              <a:rPr lang="en-US" sz="3200" dirty="0" smtClean="0">
                <a:sym typeface="Wingdings" panose="05000000000000000000" pitchFamily="2" charset="2"/>
              </a:rPr>
              <a:t>!</a:t>
            </a:r>
            <a:endParaRPr lang="en-US" sz="3200" dirty="0"/>
          </a:p>
        </p:txBody>
      </p:sp>
      <p:sp>
        <p:nvSpPr>
          <p:cNvPr id="35" name="Content Placeholder 2"/>
          <p:cNvSpPr txBox="1">
            <a:spLocks/>
          </p:cNvSpPr>
          <p:nvPr/>
        </p:nvSpPr>
        <p:spPr>
          <a:xfrm>
            <a:off x="457200" y="1143000"/>
            <a:ext cx="83058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3200" b="1" dirty="0">
              <a:solidFill>
                <a:schemeClr val="tx2">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2053186"/>
      </p:ext>
    </p:extLst>
  </p:cSld>
  <p:clrMapOvr>
    <a:masterClrMapping/>
  </p:clrMapOvr>
  <mc:AlternateContent xmlns:mc="http://schemas.openxmlformats.org/markup-compatibility/2006">
    <mc:Choice xmlns:p14="http://schemas.microsoft.com/office/powerpoint/2010/main" Requires="p14">
      <p:transition spd="slow" p14:dur="2000" advTm="57702"/>
    </mc:Choice>
    <mc:Fallback>
      <p:transition spd="slow" advTm="5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Current Privacy Settings (PS)</a:t>
            </a:r>
            <a:endParaRPr lang="en-US" dirty="0"/>
          </a:p>
        </p:txBody>
      </p:sp>
      <p:sp>
        <p:nvSpPr>
          <p:cNvPr id="3" name="Segnaposto contenuto 2"/>
          <p:cNvSpPr txBox="1">
            <a:spLocks/>
          </p:cNvSpPr>
          <p:nvPr/>
        </p:nvSpPr>
        <p:spPr>
          <a:xfrm>
            <a:off x="457200" y="914400"/>
            <a:ext cx="8229600" cy="625624"/>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Let’s talk Facebook …</a:t>
            </a:r>
          </a:p>
          <a:p>
            <a:pPr lvl="1"/>
            <a:endParaRPr lang="en-US" dirty="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96008"/>
            <a:ext cx="7571184" cy="501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0656055"/>
      </p:ext>
    </p:extLst>
  </p:cSld>
  <p:clrMapOvr>
    <a:masterClrMapping/>
  </p:clrMapOvr>
  <mc:AlternateContent xmlns:mc="http://schemas.openxmlformats.org/markup-compatibility/2006">
    <mc:Choice xmlns:p14="http://schemas.microsoft.com/office/powerpoint/2010/main" Requires="p14">
      <p:transition spd="slow" p14:dur="2000" advTm="121660"/>
    </mc:Choice>
    <mc:Fallback>
      <p:transition spd="slow" advTm="1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Current Privacy Settings (PS)</a:t>
            </a:r>
            <a:endParaRPr lang="en-US" dirty="0"/>
          </a:p>
        </p:txBody>
      </p:sp>
      <p:sp>
        <p:nvSpPr>
          <p:cNvPr id="3" name="Segnaposto contenuto 2"/>
          <p:cNvSpPr txBox="1">
            <a:spLocks/>
          </p:cNvSpPr>
          <p:nvPr/>
        </p:nvSpPr>
        <p:spPr>
          <a:xfrm>
            <a:off x="457200" y="914400"/>
            <a:ext cx="8229600" cy="625624"/>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How does it work?</a:t>
            </a:r>
          </a:p>
          <a:p>
            <a:pPr lvl="1"/>
            <a:r>
              <a:rPr lang="en-US" dirty="0" smtClean="0"/>
              <a:t>Users generated content can be classified under one of these types:</a:t>
            </a:r>
          </a:p>
          <a:p>
            <a:pPr lvl="1"/>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76295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57200" y="5486400"/>
            <a:ext cx="7848600" cy="646331"/>
          </a:xfrm>
          <a:prstGeom prst="rect">
            <a:avLst/>
          </a:prstGeom>
          <a:noFill/>
        </p:spPr>
        <p:txBody>
          <a:bodyPr wrap="square" rtlCol="0">
            <a:spAutoFit/>
          </a:bodyPr>
          <a:lstStyle/>
          <a:p>
            <a:r>
              <a:rPr lang="en-US" baseline="30000" dirty="0" smtClean="0"/>
              <a:t>4</a:t>
            </a:r>
            <a:r>
              <a:rPr lang="en-US" dirty="0" smtClean="0"/>
              <a:t> A friend-post </a:t>
            </a:r>
            <a:r>
              <a:rPr lang="en-US" b="1" dirty="0" smtClean="0"/>
              <a:t>(FP) </a:t>
            </a:r>
            <a:r>
              <a:rPr lang="en-US" dirty="0" smtClean="0"/>
              <a:t>type refers to content generated by a user on the profile (wall) of a friend.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8831250"/>
      </p:ext>
    </p:extLst>
  </p:cSld>
  <p:clrMapOvr>
    <a:masterClrMapping/>
  </p:clrMapOvr>
  <mc:AlternateContent xmlns:mc="http://schemas.openxmlformats.org/markup-compatibility/2006">
    <mc:Choice xmlns:p14="http://schemas.microsoft.com/office/powerpoint/2010/main" Requires="p14">
      <p:transition spd="slow" p14:dur="2000" advTm="96691"/>
    </mc:Choice>
    <mc:Fallback>
      <p:transition spd="slow" advTm="9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Current Privacy Settings (PS)</a:t>
            </a:r>
            <a:endParaRPr lang="en-US" dirty="0"/>
          </a:p>
        </p:txBody>
      </p:sp>
      <p:sp>
        <p:nvSpPr>
          <p:cNvPr id="3" name="Segnaposto contenuto 2"/>
          <p:cNvSpPr txBox="1">
            <a:spLocks/>
          </p:cNvSpPr>
          <p:nvPr/>
        </p:nvSpPr>
        <p:spPr>
          <a:xfrm>
            <a:off x="457200" y="914400"/>
            <a:ext cx="8229600" cy="625624"/>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How does it work?</a:t>
            </a:r>
          </a:p>
          <a:p>
            <a:pPr lvl="1"/>
            <a:r>
              <a:rPr lang="en-US" dirty="0" smtClean="0"/>
              <a:t>Users generate content and interact on generated content by their friends. Setting privacy limitations is possible, but not all options are available on all the types and/or interactions</a:t>
            </a:r>
            <a:r>
              <a:rPr lang="en-US" dirty="0"/>
              <a:t>:</a:t>
            </a:r>
            <a:endParaRPr lang="en-US" dirty="0" smtClean="0"/>
          </a:p>
          <a:p>
            <a:pPr lvl="1"/>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514600"/>
            <a:ext cx="767715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443294"/>
      </p:ext>
    </p:extLst>
  </p:cSld>
  <p:clrMapOvr>
    <a:masterClrMapping/>
  </p:clrMapOvr>
  <mc:AlternateContent xmlns:mc="http://schemas.openxmlformats.org/markup-compatibility/2006">
    <mc:Choice xmlns:p14="http://schemas.microsoft.com/office/powerpoint/2010/main" Requires="p14">
      <p:transition spd="slow" p14:dur="2000" advTm="186592"/>
    </mc:Choice>
    <mc:Fallback>
      <p:transition spd="slow" advTm="18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What is the problem?</a:t>
            </a:r>
            <a:endParaRPr lang="en-US" dirty="0"/>
          </a:p>
        </p:txBody>
      </p:sp>
      <p:sp>
        <p:nvSpPr>
          <p:cNvPr id="4" name="Content Placeholder 2"/>
          <p:cNvSpPr txBox="1">
            <a:spLocks/>
          </p:cNvSpPr>
          <p:nvPr/>
        </p:nvSpPr>
        <p:spPr>
          <a:xfrm>
            <a:off x="457200" y="1143000"/>
            <a:ext cx="84582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Can we set Privacy Settings (PS) on </a:t>
            </a:r>
            <a:r>
              <a:rPr lang="en-US" dirty="0" smtClean="0">
                <a:solidFill>
                  <a:schemeClr val="accent6">
                    <a:lumMod val="75000"/>
                  </a:schemeClr>
                </a:solidFill>
              </a:rPr>
              <a:t>comments</a:t>
            </a:r>
            <a:r>
              <a:rPr lang="en-US" dirty="0" smtClean="0"/>
              <a:t>?</a:t>
            </a:r>
          </a:p>
          <a:p>
            <a:r>
              <a:rPr lang="en-US" dirty="0" smtClean="0"/>
              <a:t>Can we restrict the audience of a </a:t>
            </a:r>
            <a:r>
              <a:rPr lang="en-US" dirty="0" smtClean="0">
                <a:solidFill>
                  <a:schemeClr val="accent6">
                    <a:lumMod val="75000"/>
                  </a:schemeClr>
                </a:solidFill>
              </a:rPr>
              <a:t>like</a:t>
            </a:r>
            <a:r>
              <a:rPr lang="en-US" dirty="0" smtClean="0"/>
              <a:t> we make?</a:t>
            </a:r>
          </a:p>
          <a:p>
            <a:r>
              <a:rPr lang="en-US" smtClean="0"/>
              <a:t>Can </a:t>
            </a:r>
            <a:r>
              <a:rPr lang="en-US" dirty="0" smtClean="0"/>
              <a:t>we </a:t>
            </a:r>
            <a:r>
              <a:rPr lang="en-US" dirty="0" smtClean="0">
                <a:solidFill>
                  <a:schemeClr val="accent6">
                    <a:lumMod val="75000"/>
                  </a:schemeClr>
                </a:solidFill>
              </a:rPr>
              <a:t>classify</a:t>
            </a:r>
            <a:r>
              <a:rPr lang="en-US" dirty="0" smtClean="0"/>
              <a:t> users within the </a:t>
            </a:r>
            <a:r>
              <a:rPr lang="en-US" dirty="0" smtClean="0">
                <a:solidFill>
                  <a:schemeClr val="accent6">
                    <a:lumMod val="75000"/>
                  </a:schemeClr>
                </a:solidFill>
              </a:rPr>
              <a:t>same group</a:t>
            </a:r>
            <a:r>
              <a:rPr lang="en-US" dirty="0" smtClean="0"/>
              <a:t>?</a:t>
            </a:r>
          </a:p>
          <a:p>
            <a:endParaRPr lang="en-US" dirty="0" smtClean="0"/>
          </a:p>
          <a:p>
            <a:r>
              <a:rPr lang="en-US" dirty="0" smtClean="0"/>
              <a:t>…</a:t>
            </a:r>
          </a:p>
          <a:p>
            <a:endParaRPr lang="en-US" dirty="0" smtClean="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3071896"/>
      </p:ext>
    </p:extLst>
  </p:cSld>
  <p:clrMapOvr>
    <a:masterClrMapping/>
  </p:clrMapOvr>
  <mc:AlternateContent xmlns:mc="http://schemas.openxmlformats.org/markup-compatibility/2006">
    <mc:Choice xmlns:p14="http://schemas.microsoft.com/office/powerpoint/2010/main" Requires="p14">
      <p:transition spd="slow" p14:dur="2000" advTm="40736"/>
    </mc:Choice>
    <mc:Fallback>
      <p:transition spd="slow" advTm="40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8077200" cy="888923"/>
          </a:xfrm>
        </p:spPr>
        <p:txBody>
          <a:bodyPr/>
          <a:lstStyle/>
          <a:p>
            <a:r>
              <a:rPr lang="en-US" dirty="0" smtClean="0"/>
              <a:t>What we suggest …</a:t>
            </a:r>
            <a:endParaRPr lang="en-US" dirty="0"/>
          </a:p>
        </p:txBody>
      </p:sp>
      <p:sp>
        <p:nvSpPr>
          <p:cNvPr id="4" name="Content Placeholder 2"/>
          <p:cNvSpPr txBox="1">
            <a:spLocks/>
          </p:cNvSpPr>
          <p:nvPr/>
        </p:nvSpPr>
        <p:spPr>
          <a:xfrm>
            <a:off x="457200" y="1143000"/>
            <a:ext cx="84582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Deploy label-based access control to provide more flexible privacy settings and options.</a:t>
            </a:r>
          </a:p>
          <a:p>
            <a:endParaRPr lang="en-US" dirty="0"/>
          </a:p>
          <a:p>
            <a:pPr marL="0" indent="0">
              <a:buNone/>
            </a:pPr>
            <a:endParaRPr lang="en-US" dirty="0" smtClean="0"/>
          </a:p>
          <a:p>
            <a:pPr marL="0" indent="0" algn="ctr">
              <a:buNone/>
            </a:pPr>
            <a:r>
              <a:rPr lang="en-US" dirty="0" smtClean="0">
                <a:solidFill>
                  <a:schemeClr val="accent6">
                    <a:lumMod val="75000"/>
                  </a:schemeClr>
                </a:solidFill>
              </a:rPr>
              <a:t>What is label-based access control (LBAC)?</a:t>
            </a:r>
          </a:p>
          <a:p>
            <a:endParaRPr lang="en-US" dirty="0" smtClean="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2306905"/>
      </p:ext>
    </p:extLst>
  </p:cSld>
  <p:clrMapOvr>
    <a:masterClrMapping/>
  </p:clrMapOvr>
  <mc:AlternateContent xmlns:mc="http://schemas.openxmlformats.org/markup-compatibility/2006">
    <mc:Choice xmlns:p14="http://schemas.microsoft.com/office/powerpoint/2010/main" Requires="p14">
      <p:transition spd="slow" p14:dur="2000" advTm="14194"/>
    </mc:Choice>
    <mc:Fallback>
      <p:transition spd="slow" advTm="1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LBAC</a:t>
            </a:r>
            <a:r>
              <a:rPr lang="en-US" dirty="0"/>
              <a:t> </a:t>
            </a:r>
            <a:r>
              <a:rPr lang="en-US" dirty="0" smtClean="0"/>
              <a:t>comes from Mandatory Access Control (MAC)</a:t>
            </a:r>
            <a:endParaRPr lang="en-US" dirty="0"/>
          </a:p>
        </p:txBody>
      </p:sp>
      <p:sp>
        <p:nvSpPr>
          <p:cNvPr id="8" name="Title 1"/>
          <p:cNvSpPr txBox="1">
            <a:spLocks/>
          </p:cNvSpPr>
          <p:nvPr/>
        </p:nvSpPr>
        <p:spPr bwMode="auto">
          <a:xfrm>
            <a:off x="18184" y="990600"/>
            <a:ext cx="9067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lvl1pPr algn="ctr" rtl="0" eaLnBrk="1" fontAlgn="base" hangingPunct="1">
              <a:spcBef>
                <a:spcPct val="0"/>
              </a:spcBef>
              <a:spcAft>
                <a:spcPct val="0"/>
              </a:spcAft>
              <a:defRPr sz="2600" b="0" i="0" u="none" kern="1200">
                <a:solidFill>
                  <a:schemeClr val="tx2"/>
                </a:solidFill>
                <a:latin typeface="+mn-lt"/>
                <a:ea typeface="+mj-ea"/>
                <a:cs typeface="Arial" panose="020B0604020202020204"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145" algn="ctr" rtl="0" eaLnBrk="1" fontAlgn="base" hangingPunct="1">
              <a:spcBef>
                <a:spcPct val="0"/>
              </a:spcBef>
              <a:spcAft>
                <a:spcPct val="0"/>
              </a:spcAft>
              <a:defRPr sz="3600">
                <a:solidFill>
                  <a:schemeClr val="tx2"/>
                </a:solidFill>
                <a:latin typeface="Arial" charset="0"/>
                <a:cs typeface="Arial" charset="0"/>
              </a:defRPr>
            </a:lvl6pPr>
            <a:lvl7pPr marL="914290" algn="ctr" rtl="0" eaLnBrk="1" fontAlgn="base" hangingPunct="1">
              <a:spcBef>
                <a:spcPct val="0"/>
              </a:spcBef>
              <a:spcAft>
                <a:spcPct val="0"/>
              </a:spcAft>
              <a:defRPr sz="3600">
                <a:solidFill>
                  <a:schemeClr val="tx2"/>
                </a:solidFill>
                <a:latin typeface="Arial" charset="0"/>
                <a:cs typeface="Arial" charset="0"/>
              </a:defRPr>
            </a:lvl7pPr>
            <a:lvl8pPr marL="1371435" algn="ctr" rtl="0" eaLnBrk="1" fontAlgn="base" hangingPunct="1">
              <a:spcBef>
                <a:spcPct val="0"/>
              </a:spcBef>
              <a:spcAft>
                <a:spcPct val="0"/>
              </a:spcAft>
              <a:defRPr sz="3600">
                <a:solidFill>
                  <a:schemeClr val="tx2"/>
                </a:solidFill>
                <a:latin typeface="Arial" charset="0"/>
                <a:cs typeface="Arial" charset="0"/>
              </a:defRPr>
            </a:lvl8pPr>
            <a:lvl9pPr marL="1828581" algn="ctr" rtl="0" eaLnBrk="1" fontAlgn="base" hangingPunct="1">
              <a:spcBef>
                <a:spcPct val="0"/>
              </a:spcBef>
              <a:spcAft>
                <a:spcPct val="0"/>
              </a:spcAft>
              <a:defRPr sz="3600">
                <a:solidFill>
                  <a:schemeClr val="tx2"/>
                </a:solidFill>
                <a:latin typeface="Arial" charset="0"/>
                <a:cs typeface="Arial" charset="0"/>
              </a:defRPr>
            </a:lvl9pPr>
          </a:lstStyle>
          <a:p>
            <a:pPr algn="l"/>
            <a:r>
              <a:rPr lang="en-US" sz="2000" dirty="0" smtClean="0"/>
              <a:t>Mandatory Access Control by Bell and </a:t>
            </a:r>
            <a:r>
              <a:rPr lang="en-US" sz="2000" dirty="0" err="1" smtClean="0"/>
              <a:t>LaPadula</a:t>
            </a:r>
            <a:r>
              <a:rPr lang="en-US" sz="2000" dirty="0" smtClean="0"/>
              <a:t>: </a:t>
            </a:r>
          </a:p>
          <a:p>
            <a:pPr marL="285750" indent="-285750" algn="l">
              <a:buFont typeface="Wingdings" panose="05000000000000000000" pitchFamily="2" charset="2"/>
              <a:buChar char="Ø"/>
            </a:pPr>
            <a:r>
              <a:rPr lang="en-US" sz="1800" dirty="0" smtClean="0"/>
              <a:t>A state machine model for information flow and access control</a:t>
            </a:r>
          </a:p>
          <a:p>
            <a:pPr marL="285750" indent="-285750" algn="l">
              <a:buFont typeface="Wingdings" panose="05000000000000000000" pitchFamily="2" charset="2"/>
              <a:buChar char="Ø"/>
            </a:pPr>
            <a:r>
              <a:rPr lang="en-US" sz="1800" dirty="0" smtClean="0"/>
              <a:t>Bases on classifying </a:t>
            </a:r>
            <a:r>
              <a:rPr lang="en-US" sz="1800" b="1" dirty="0" smtClean="0"/>
              <a:t>subjects</a:t>
            </a:r>
            <a:r>
              <a:rPr lang="en-US" sz="1800" dirty="0" smtClean="0"/>
              <a:t> and </a:t>
            </a:r>
            <a:r>
              <a:rPr lang="en-US" sz="1800" b="1" dirty="0" smtClean="0"/>
              <a:t>objects</a:t>
            </a:r>
          </a:p>
          <a:p>
            <a:pPr marL="285750" indent="-285750" algn="l">
              <a:buFont typeface="Wingdings" panose="05000000000000000000" pitchFamily="2" charset="2"/>
              <a:buChar char="Ø"/>
            </a:pPr>
            <a:r>
              <a:rPr lang="en-US" sz="1800" dirty="0" smtClean="0"/>
              <a:t>Operates with two main properties: simple security property &amp; start property</a:t>
            </a:r>
          </a:p>
          <a:p>
            <a:pPr algn="l"/>
            <a:endParaRPr lang="en-US" sz="1600" dirty="0" smtClean="0"/>
          </a:p>
          <a:p>
            <a:pPr algn="l"/>
            <a:endParaRPr lang="en-US" sz="1600"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850" y="2590800"/>
            <a:ext cx="5010150" cy="376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tudy.com/cimages/multimages/16/strong_st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14600"/>
            <a:ext cx="432298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2940587"/>
      </p:ext>
    </p:extLst>
  </p:cSld>
  <p:clrMapOvr>
    <a:masterClrMapping/>
  </p:clrMapOvr>
  <mc:AlternateContent xmlns:mc="http://schemas.openxmlformats.org/markup-compatibility/2006">
    <mc:Choice xmlns:p14="http://schemas.microsoft.com/office/powerpoint/2010/main" Requires="p14">
      <p:transition spd="slow" p14:dur="2000" advTm="109743"/>
    </mc:Choice>
    <mc:Fallback>
      <p:transition spd="slow" advTm="10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888923"/>
          </a:xfrm>
        </p:spPr>
        <p:txBody>
          <a:bodyPr/>
          <a:lstStyle/>
          <a:p>
            <a:r>
              <a:rPr lang="en-US" dirty="0" smtClean="0"/>
              <a:t>LBAC</a:t>
            </a:r>
            <a:r>
              <a:rPr lang="en-US" dirty="0"/>
              <a:t> </a:t>
            </a:r>
            <a:r>
              <a:rPr lang="en-US" dirty="0" smtClean="0"/>
              <a:t>is a more flexible adoption of MAC</a:t>
            </a:r>
            <a:endParaRPr lang="en-US" dirty="0"/>
          </a:p>
        </p:txBody>
      </p:sp>
      <p:sp>
        <p:nvSpPr>
          <p:cNvPr id="6" name="Content Placeholder 2"/>
          <p:cNvSpPr txBox="1">
            <a:spLocks/>
          </p:cNvSpPr>
          <p:nvPr/>
        </p:nvSpPr>
        <p:spPr>
          <a:xfrm>
            <a:off x="457200" y="1143000"/>
            <a:ext cx="8382000" cy="4983163"/>
          </a:xfrm>
          <a:prstGeom prst="rect">
            <a:avLst/>
          </a:prstGeom>
        </p:spPr>
        <p:txBody>
          <a:bodyPr/>
          <a:lstStyle>
            <a:lvl1pPr marL="342859" indent="-342859" algn="l" rtl="0" eaLnBrk="1" fontAlgn="base" hangingPunct="1">
              <a:spcBef>
                <a:spcPct val="20000"/>
              </a:spcBef>
              <a:spcAft>
                <a:spcPct val="0"/>
              </a:spcAft>
              <a:buFont typeface="Arial" charset="0"/>
              <a:buChar char="•"/>
              <a:defRPr sz="2800" kern="1200">
                <a:solidFill>
                  <a:schemeClr val="tx2"/>
                </a:solidFill>
                <a:latin typeface="Arial" panose="020B0604020202020204" pitchFamily="34" charset="0"/>
                <a:ea typeface="+mn-ea"/>
                <a:cs typeface="Arial" panose="020B0604020202020204" pitchFamily="34" charset="0"/>
              </a:defRPr>
            </a:lvl1pPr>
            <a:lvl2pPr marL="742861" indent="-285716" algn="l" rtl="0" eaLnBrk="1" fontAlgn="base" hangingPunct="1">
              <a:spcBef>
                <a:spcPct val="20000"/>
              </a:spcBef>
              <a:spcAft>
                <a:spcPct val="0"/>
              </a:spcAft>
              <a:buFont typeface="Arial" charset="0"/>
              <a:buChar char="–"/>
              <a:defRPr sz="2600" b="0" i="0" u="none" kern="1200">
                <a:solidFill>
                  <a:schemeClr val="tx2"/>
                </a:solidFill>
                <a:latin typeface="Arial" panose="020B0604020202020204" pitchFamily="34" charset="0"/>
                <a:ea typeface="+mn-ea"/>
                <a:cs typeface="Arial" panose="020B0604020202020204" pitchFamily="34" charset="0"/>
              </a:defRPr>
            </a:lvl2pPr>
            <a:lvl3pPr marL="1142863" indent="-228573" algn="l" rtl="0" eaLnBrk="1" fontAlgn="base" hangingPunct="1">
              <a:spcBef>
                <a:spcPct val="20000"/>
              </a:spcBef>
              <a:spcAft>
                <a:spcPct val="0"/>
              </a:spcAft>
              <a:buFont typeface="Arial" charset="0"/>
              <a:buChar char="•"/>
              <a:defRPr sz="2400" kern="1200">
                <a:solidFill>
                  <a:schemeClr val="tx2"/>
                </a:solidFill>
                <a:latin typeface="Arial" panose="020B0604020202020204" pitchFamily="34" charset="0"/>
                <a:ea typeface="+mn-ea"/>
                <a:cs typeface="Arial" panose="020B0604020202020204" pitchFamily="34" charset="0"/>
              </a:defRPr>
            </a:lvl3pPr>
            <a:lvl4pPr marL="1600008" indent="-228573" algn="l" rtl="0" eaLnBrk="1" fontAlgn="base" hangingPunct="1">
              <a:spcBef>
                <a:spcPct val="20000"/>
              </a:spcBef>
              <a:spcAft>
                <a:spcPct val="0"/>
              </a:spcAft>
              <a:buFont typeface="Arial" charset="0"/>
              <a:buChar char="–"/>
              <a:defRPr sz="2200" kern="1200">
                <a:solidFill>
                  <a:schemeClr val="tx2"/>
                </a:solidFill>
                <a:latin typeface="Arial" panose="020B0604020202020204" pitchFamily="34" charset="0"/>
                <a:ea typeface="+mn-ea"/>
                <a:cs typeface="Arial" panose="020B0604020202020204" pitchFamily="34" charset="0"/>
              </a:defRPr>
            </a:lvl4pPr>
            <a:lvl5pPr marL="2057153" indent="-228573" algn="l" rtl="0" eaLnBrk="1" fontAlgn="base" hangingPunct="1">
              <a:spcBef>
                <a:spcPct val="20000"/>
              </a:spcBef>
              <a:spcAft>
                <a:spcPct val="0"/>
              </a:spcAft>
              <a:buFont typeface="Arial" charset="0"/>
              <a:buChar char="»"/>
              <a:defRPr sz="2000" kern="1200">
                <a:solidFill>
                  <a:schemeClr val="tx2"/>
                </a:solidFill>
                <a:latin typeface="Arial" panose="020B0604020202020204" pitchFamily="34" charset="0"/>
                <a:ea typeface="+mn-ea"/>
                <a:cs typeface="Arial" panose="020B0604020202020204" pitchFamily="34" charset="0"/>
              </a:defRPr>
            </a:lvl5pPr>
            <a:lvl6pPr marL="2514298"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 form of ‘decentralized’ Mandatory Access Control deployed within a well scoped framework</a:t>
            </a:r>
          </a:p>
          <a:p>
            <a:pPr lvl="1"/>
            <a:r>
              <a:rPr lang="en-US" dirty="0" smtClean="0"/>
              <a:t>Allows sub-admins to label data at finer granularity </a:t>
            </a:r>
          </a:p>
          <a:p>
            <a:pPr lvl="1"/>
            <a:r>
              <a:rPr lang="en-US" dirty="0" smtClean="0"/>
              <a:t>AC is managed based on ordering relationships between users’ and objects’ labels</a:t>
            </a:r>
          </a:p>
          <a:p>
            <a:endParaRPr lang="en-US" dirty="0"/>
          </a:p>
        </p:txBody>
      </p:sp>
      <p:grpSp>
        <p:nvGrpSpPr>
          <p:cNvPr id="3" name="Gruppo 2"/>
          <p:cNvGrpSpPr/>
          <p:nvPr/>
        </p:nvGrpSpPr>
        <p:grpSpPr>
          <a:xfrm>
            <a:off x="155369" y="3441347"/>
            <a:ext cx="8991600" cy="2900677"/>
            <a:chOff x="155369" y="3441347"/>
            <a:chExt cx="8991600" cy="2900677"/>
          </a:xfrm>
        </p:grpSpPr>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00" y="3441347"/>
              <a:ext cx="7166238" cy="268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bwMode="auto">
            <a:xfrm>
              <a:off x="155369" y="5715000"/>
              <a:ext cx="8991600" cy="62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lvl1pPr algn="ctr" rtl="0" eaLnBrk="1" fontAlgn="base" hangingPunct="1">
                <a:spcBef>
                  <a:spcPct val="0"/>
                </a:spcBef>
                <a:spcAft>
                  <a:spcPct val="0"/>
                </a:spcAft>
                <a:defRPr sz="2600" b="0" i="0" u="none" kern="1200">
                  <a:solidFill>
                    <a:schemeClr val="tx2"/>
                  </a:solidFill>
                  <a:latin typeface="+mn-lt"/>
                  <a:ea typeface="+mj-ea"/>
                  <a:cs typeface="Arial" panose="020B0604020202020204"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145" algn="ctr" rtl="0" eaLnBrk="1" fontAlgn="base" hangingPunct="1">
                <a:spcBef>
                  <a:spcPct val="0"/>
                </a:spcBef>
                <a:spcAft>
                  <a:spcPct val="0"/>
                </a:spcAft>
                <a:defRPr sz="3600">
                  <a:solidFill>
                    <a:schemeClr val="tx2"/>
                  </a:solidFill>
                  <a:latin typeface="Arial" charset="0"/>
                  <a:cs typeface="Arial" charset="0"/>
                </a:defRPr>
              </a:lvl6pPr>
              <a:lvl7pPr marL="914290" algn="ctr" rtl="0" eaLnBrk="1" fontAlgn="base" hangingPunct="1">
                <a:spcBef>
                  <a:spcPct val="0"/>
                </a:spcBef>
                <a:spcAft>
                  <a:spcPct val="0"/>
                </a:spcAft>
                <a:defRPr sz="3600">
                  <a:solidFill>
                    <a:schemeClr val="tx2"/>
                  </a:solidFill>
                  <a:latin typeface="Arial" charset="0"/>
                  <a:cs typeface="Arial" charset="0"/>
                </a:defRPr>
              </a:lvl7pPr>
              <a:lvl8pPr marL="1371435" algn="ctr" rtl="0" eaLnBrk="1" fontAlgn="base" hangingPunct="1">
                <a:spcBef>
                  <a:spcPct val="0"/>
                </a:spcBef>
                <a:spcAft>
                  <a:spcPct val="0"/>
                </a:spcAft>
                <a:defRPr sz="3600">
                  <a:solidFill>
                    <a:schemeClr val="tx2"/>
                  </a:solidFill>
                  <a:latin typeface="Arial" charset="0"/>
                  <a:cs typeface="Arial" charset="0"/>
                </a:defRPr>
              </a:lvl8pPr>
              <a:lvl9pPr marL="1828581" algn="ctr" rtl="0" eaLnBrk="1" fontAlgn="base" hangingPunct="1">
                <a:spcBef>
                  <a:spcPct val="0"/>
                </a:spcBef>
                <a:spcAft>
                  <a:spcPct val="0"/>
                </a:spcAft>
                <a:defRPr sz="3600">
                  <a:solidFill>
                    <a:schemeClr val="tx2"/>
                  </a:solidFill>
                  <a:latin typeface="Arial" charset="0"/>
                  <a:cs typeface="Arial" charset="0"/>
                </a:defRPr>
              </a:lvl9pPr>
            </a:lstStyle>
            <a:p>
              <a:r>
                <a:rPr lang="en-US" sz="1200" dirty="0" smtClean="0">
                  <a:solidFill>
                    <a:schemeClr val="tx1"/>
                  </a:solidFill>
                </a:rPr>
                <a:t>Example extracted from Oracle </a:t>
              </a:r>
              <a:r>
                <a:rPr lang="en-US" sz="1200" dirty="0">
                  <a:solidFill>
                    <a:schemeClr val="tx1"/>
                  </a:solidFill>
                </a:rPr>
                <a:t>OLS documentation @ http://docs.oracle.com/cd/B19306_01/network.102/b14267/intro.htm</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99357211"/>
      </p:ext>
    </p:extLst>
  </p:cSld>
  <p:clrMapOvr>
    <a:masterClrMapping/>
  </p:clrMapOvr>
  <mc:AlternateContent xmlns:mc="http://schemas.openxmlformats.org/markup-compatibility/2006">
    <mc:Choice xmlns:p14="http://schemas.microsoft.com/office/powerpoint/2010/main" Requires="p14">
      <p:transition spd="slow" p14:dur="2000" advTm="74240"/>
    </mc:Choice>
    <mc:Fallback>
      <p:transition spd="slow" advTm="7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10002&quot;&gt;&lt;/object&gt;&lt;object type=&quot;2&quot; unique_id=&quot;10003&quot;&gt;&lt;object type=&quot;3&quot; unique_id=&quot;10047&quot;&gt;&lt;property id=&quot;20148&quot; value=&quot;5&quot;/&gt;&lt;property id=&quot;20300&quot; value=&quot;Slide 1 - &amp;quot;Poster Title Author’s Name Affiliation&amp;quot;&quot;/&gt;&lt;property id=&quot;20307&quot; value=&quot;262&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53.9|20.3"/>
</p:tagLst>
</file>

<file path=ppt/tags/tag11.xml><?xml version="1.0" encoding="utf-8"?>
<p:tagLst xmlns:a="http://schemas.openxmlformats.org/drawingml/2006/main" xmlns:r="http://schemas.openxmlformats.org/officeDocument/2006/relationships" xmlns:p="http://schemas.openxmlformats.org/presentationml/2006/main">
  <p:tag name="TIMING" val="|34.5"/>
</p:tagLst>
</file>

<file path=ppt/tags/tag2.xml><?xml version="1.0" encoding="utf-8"?>
<p:tagLst xmlns:a="http://schemas.openxmlformats.org/drawingml/2006/main" xmlns:r="http://schemas.openxmlformats.org/officeDocument/2006/relationships" xmlns:p="http://schemas.openxmlformats.org/presentationml/2006/main">
  <p:tag name="TIMING" val="|4|11.1|10.1|1.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14.8|21.1"/>
</p:tagLst>
</file>

<file path=ppt/tags/tag5.xml><?xml version="1.0" encoding="utf-8"?>
<p:tagLst xmlns:a="http://schemas.openxmlformats.org/drawingml/2006/main" xmlns:r="http://schemas.openxmlformats.org/officeDocument/2006/relationships" xmlns:p="http://schemas.openxmlformats.org/presentationml/2006/main">
  <p:tag name="TIMING" val="|46.7"/>
</p:tagLst>
</file>

<file path=ppt/tags/tag6.xml><?xml version="1.0" encoding="utf-8"?>
<p:tagLst xmlns:a="http://schemas.openxmlformats.org/drawingml/2006/main" xmlns:r="http://schemas.openxmlformats.org/officeDocument/2006/relationships" xmlns:p="http://schemas.openxmlformats.org/presentationml/2006/main">
  <p:tag name="TIMING" val="|44.5|5|2.2|29.8"/>
</p:tagLst>
</file>

<file path=ppt/tags/tag7.xml><?xml version="1.0" encoding="utf-8"?>
<p:tagLst xmlns:a="http://schemas.openxmlformats.org/drawingml/2006/main" xmlns:r="http://schemas.openxmlformats.org/officeDocument/2006/relationships" xmlns:p="http://schemas.openxmlformats.org/presentationml/2006/main">
  <p:tag name="TIMING" val="|11.2|1.4|39"/>
</p:tagLst>
</file>

<file path=ppt/tags/tag8.xml><?xml version="1.0" encoding="utf-8"?>
<p:tagLst xmlns:a="http://schemas.openxmlformats.org/drawingml/2006/main" xmlns:r="http://schemas.openxmlformats.org/officeDocument/2006/relationships" xmlns:p="http://schemas.openxmlformats.org/presentationml/2006/main">
  <p:tag name="TIMING" val="|22.8|12.9|47|11.2|34.9|36.7"/>
</p:tagLst>
</file>

<file path=ppt/tags/tag9.xml><?xml version="1.0" encoding="utf-8"?>
<p:tagLst xmlns:a="http://schemas.openxmlformats.org/drawingml/2006/main" xmlns:r="http://schemas.openxmlformats.org/officeDocument/2006/relationships" xmlns:p="http://schemas.openxmlformats.org/presentationml/2006/main">
  <p:tag name="TIMING" val="|29.7"/>
</p:tagLst>
</file>

<file path=ppt/theme/theme1.xml><?xml version="1.0" encoding="utf-8"?>
<a:theme xmlns:a="http://schemas.openxmlformats.org/drawingml/2006/main" name="iSocial Project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iSocial Project Presentation</Template>
  <TotalTime>934</TotalTime>
  <Words>1520</Words>
  <Application>Microsoft Office PowerPoint</Application>
  <PresentationFormat>On-screen Show (4:3)</PresentationFormat>
  <Paragraphs>350</Paragraphs>
  <Slides>24</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Wingdings</vt:lpstr>
      <vt:lpstr>Wingdings 3</vt:lpstr>
      <vt:lpstr>iSocial Project Presentation</vt:lpstr>
      <vt:lpstr>Do not reinvent the wheel, try to find new applications for it</vt:lpstr>
      <vt:lpstr>Quick Outline</vt:lpstr>
      <vt:lpstr>Current Privacy Settings (PS)</vt:lpstr>
      <vt:lpstr>Current Privacy Settings (PS)</vt:lpstr>
      <vt:lpstr>Current Privacy Settings (PS)</vt:lpstr>
      <vt:lpstr>What is the problem?</vt:lpstr>
      <vt:lpstr>What we suggest …</vt:lpstr>
      <vt:lpstr>LBAC comes from Mandatory Access Control (MAC)</vt:lpstr>
      <vt:lpstr>LBAC is a more flexible adoption of MAC</vt:lpstr>
      <vt:lpstr>LBAC for OSNs - Challenges </vt:lpstr>
      <vt:lpstr>LBAC for OSNs – Complex data ownership</vt:lpstr>
      <vt:lpstr>LBAC for OSNs vs. Current PS – Basic Picture</vt:lpstr>
      <vt:lpstr>What about a share?</vt:lpstr>
      <vt:lpstr>Our solution works on three designed properties </vt:lpstr>
      <vt:lpstr>Dominance relationship between labels</vt:lpstr>
      <vt:lpstr>Fundamental security property (FSP)</vt:lpstr>
      <vt:lpstr>Share Higher Property (SHP)</vt:lpstr>
      <vt:lpstr>Horizontal disclosures, how to prevent?</vt:lpstr>
      <vt:lpstr>How shares are now managed in Facebook?</vt:lpstr>
      <vt:lpstr>Write Higher Property (WHP)</vt:lpstr>
      <vt:lpstr>What are the gains?!</vt:lpstr>
      <vt:lpstr>Preliminary experiments</vt:lpstr>
      <vt:lpstr>Conslusions</vt:lpstr>
      <vt:lpstr>Thank you for your kind attention    I will be available for questions after your lunch break   Buon Appetito!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Loizos</dc:creator>
  <cp:lastModifiedBy>Prashanth Govindaraj</cp:lastModifiedBy>
  <cp:revision>67</cp:revision>
  <dcterms:created xsi:type="dcterms:W3CDTF">2015-05-13T06:43:28Z</dcterms:created>
  <dcterms:modified xsi:type="dcterms:W3CDTF">2016-01-23T17:56:50Z</dcterms:modified>
</cp:coreProperties>
</file>